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5" r:id="rId23"/>
    <p:sldId id="277" r:id="rId24"/>
    <p:sldId id="278" r:id="rId25"/>
    <p:sldId id="279" r:id="rId26"/>
    <p:sldId id="280" r:id="rId27"/>
    <p:sldId id="281" r:id="rId28"/>
    <p:sldId id="282" r:id="rId29"/>
    <p:sldId id="289" r:id="rId30"/>
    <p:sldId id="290" r:id="rId31"/>
    <p:sldId id="291" r:id="rId32"/>
    <p:sldId id="283" r:id="rId33"/>
    <p:sldId id="286" r:id="rId34"/>
    <p:sldId id="287" r:id="rId35"/>
    <p:sldId id="288" r:id="rId36"/>
    <p:sldId id="285" r:id="rId37"/>
    <p:sldId id="28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757" autoAdjust="0"/>
  </p:normalViewPr>
  <p:slideViewPr>
    <p:cSldViewPr>
      <p:cViewPr varScale="1">
        <p:scale>
          <a:sx n="76" d="100"/>
          <a:sy n="76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20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3E02A-6E86-4E58-A4B0-13055C8EC73E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216FE-B248-457F-93B1-0B10A2A0A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92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Call_Level_Interface" TargetMode="External"/><Relationship Id="rId13" Type="http://schemas.openxmlformats.org/officeDocument/2006/relationships/hyperlink" Target="http://ru.wikipedia.org/wiki/ODBC#cite_note-2" TargetMode="External"/><Relationship Id="rId3" Type="http://schemas.openxmlformats.org/officeDocument/2006/relationships/hyperlink" Target="http://ru.wikipedia.org/wiki/%D0%90%D0%BD%D0%B3%D0%BB%D0%B8%D0%B9%D1%81%D0%BA%D0%B8%D0%B9_%D1%8F%D0%B7%D1%8B%D0%BA" TargetMode="External"/><Relationship Id="rId7" Type="http://schemas.openxmlformats.org/officeDocument/2006/relationships/hyperlink" Target="http://ru.wikipedia.org/w/index.php?title=Simba_Technologies&amp;action=edit&amp;redlink=1" TargetMode="External"/><Relationship Id="rId12" Type="http://schemas.openxmlformats.org/officeDocument/2006/relationships/hyperlink" Target="http://ru.wikipedia.org/wiki/ISO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Microsoft" TargetMode="External"/><Relationship Id="rId11" Type="http://schemas.openxmlformats.org/officeDocument/2006/relationships/hyperlink" Target="http://ru.wikipedia.org/wiki/X/Open" TargetMode="External"/><Relationship Id="rId5" Type="http://schemas.openxmlformats.org/officeDocument/2006/relationships/hyperlink" Target="http://ru.wikipedia.org/wiki/%D0%91%D0%B0%D0%B7%D0%B0_%D0%B4%D0%B0%D0%BD%D0%BD%D1%8B%D1%85" TargetMode="External"/><Relationship Id="rId10" Type="http://schemas.openxmlformats.org/officeDocument/2006/relationships/hyperlink" Target="http://ru.wikipedia.org/wiki/SQL_Access_Group" TargetMode="External"/><Relationship Id="rId4" Type="http://schemas.openxmlformats.org/officeDocument/2006/relationships/hyperlink" Target="http://ru.wikipedia.org/wiki/API" TargetMode="External"/><Relationship Id="rId9" Type="http://schemas.openxmlformats.org/officeDocument/2006/relationships/hyperlink" Target="http://ru.wikipedia.org/wiki/ODBC#cite_note-1" TargetMode="External"/><Relationship Id="rId14" Type="http://schemas.openxmlformats.org/officeDocument/2006/relationships/hyperlink" Target="http://ru.wikipedia.org/wiki/%D0%A1%D0%A3%D0%91%D0%94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SOAP" TargetMode="External"/><Relationship Id="rId13" Type="http://schemas.openxmlformats.org/officeDocument/2006/relationships/hyperlink" Target="http://ru.wikipedia.org/wiki/%D0%92%D0%B5%D0%B1-%D1%81%D0%BB%D1%83%D0%B6%D0%B1%D0%B0#cite_note-1" TargetMode="External"/><Relationship Id="rId18" Type="http://schemas.openxmlformats.org/officeDocument/2006/relationships/hyperlink" Target="http://ru.wikipedia.org/wiki/%D0%92%D0%B5%D0%B1-%D1%81%D0%BB%D1%83%D0%B6%D0%B1%D0%B0#.D0.9F.D0.BB.D0.B0.D1.82.D1.84.D0.BE.D1.80.D0.BC.D1.8B" TargetMode="External"/><Relationship Id="rId3" Type="http://schemas.openxmlformats.org/officeDocument/2006/relationships/hyperlink" Target="http://ru.wikipedia.org/wiki/%D0%90%D0%BD%D0%B3%D0%BB%D0%B8%D0%B9%D1%81%D0%BA%D0%B8%D0%B9_%D1%8F%D0%B7%D1%8B%D0%BA" TargetMode="External"/><Relationship Id="rId21" Type="http://schemas.openxmlformats.org/officeDocument/2006/relationships/hyperlink" Target="http://ru.wikipedia.org/wiki/XML" TargetMode="External"/><Relationship Id="rId7" Type="http://schemas.openxmlformats.org/officeDocument/2006/relationships/hyperlink" Target="http://ru.wikipedia.org/wiki/%D0%A1%D0%B5%D1%82%D0%B5%D0%B2%D0%BE%D0%B9_%D0%BF%D1%80%D0%BE%D1%82%D0%BE%D0%BA%D0%BE%D0%BB" TargetMode="External"/><Relationship Id="rId12" Type="http://schemas.openxmlformats.org/officeDocument/2006/relationships/hyperlink" Target="http://ru.wikipedia.org/wiki/%D0%92%D0%B5%D0%B1-%D0%BF%D0%BE%D1%87%D1%82%D0%B0" TargetMode="External"/><Relationship Id="rId17" Type="http://schemas.openxmlformats.org/officeDocument/2006/relationships/hyperlink" Target="http://ru.wikipedia.org/wiki/%D0%92%D0%B5%D0%B1-%D1%81%D0%BB%D1%83%D0%B6%D0%B1%D0%B0#.D0.9D.D0.B5.D0.B4.D0.BE.D1.81.D1.82.D0.B0.D1.82.D0.BA.D0.B8" TargetMode="External"/><Relationship Id="rId2" Type="http://schemas.openxmlformats.org/officeDocument/2006/relationships/slide" Target="../slides/slide25.xml"/><Relationship Id="rId16" Type="http://schemas.openxmlformats.org/officeDocument/2006/relationships/hyperlink" Target="http://ru.wikipedia.org/wiki/%D0%92%D0%B5%D0%B1-%D1%81%D0%BB%D1%83%D0%B6%D0%B1%D0%B0#.D0.94.D0.BE.D1.81.D1.82.D0.BE.D0.B8.D0.BD.D1.81.D1.82.D0.B2.D0.B0" TargetMode="External"/><Relationship Id="rId20" Type="http://schemas.openxmlformats.org/officeDocument/2006/relationships/hyperlink" Target="http://ru.wikipedia.org/wiki/%D0%92%D0%B5%D0%B1-%D1%81%D0%BB%D1%83%D0%B6%D0%B1%D0%B0#.D0.A1.D1.81.D1.8B.D0.BB.D0.BA.D0.B8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A%D0%BE%D0%BC%D0%BF%D1%8C%D1%8E%D1%82%D0%B5%D1%80%D0%BD%D0%B0%D1%8F_%D0%BF%D1%80%D0%BE%D0%B3%D1%80%D0%B0%D0%BC%D0%BC%D0%B0" TargetMode="External"/><Relationship Id="rId11" Type="http://schemas.openxmlformats.org/officeDocument/2006/relationships/hyperlink" Target="http://ru.wikipedia.org/wiki/%D0%A1%D0%B5%D1%80%D0%B2%D0%B8%D1%81-%D0%BE%D1%80%D0%B8%D0%B5%D0%BD%D1%82%D0%B8%D1%80%D0%BE%D0%B2%D0%B0%D0%BD%D0%BD%D0%B0%D1%8F_%D0%B0%D1%80%D1%85%D0%B8%D1%82%D0%B5%D0%BA%D1%82%D1%83%D1%80%D0%B0" TargetMode="External"/><Relationship Id="rId24" Type="http://schemas.openxmlformats.org/officeDocument/2006/relationships/hyperlink" Target="http://ru.wikipedia.org/wiki/%D0%9C%D0%B5%D0%B6%D1%81%D0%B5%D1%82%D0%B5%D0%B2%D0%BE%D0%B9_%D1%8D%D0%BA%D1%80%D0%B0%D0%BD" TargetMode="External"/><Relationship Id="rId5" Type="http://schemas.openxmlformats.org/officeDocument/2006/relationships/hyperlink" Target="http://ru.wikipedia.org/wiki/%D0%98%D0%BD%D1%82%D0%B5%D1%80%D1%84%D0%B5%D0%B9%D1%81" TargetMode="External"/><Relationship Id="rId15" Type="http://schemas.openxmlformats.org/officeDocument/2006/relationships/hyperlink" Target="http://ru.wikipedia.org/wiki/%D0%92%D0%B5%D0%B1-%D1%81%D0%BB%D1%83%D0%B6%D0%B1%D0%B0#.D0.98.D1.81.D0.BF.D0.BE.D0.BB.D1.8C.D0.B7.D1.83.D0.B5.D0.BC.D1.8B.D0.B5_.D1.81.D1.82.D0.B0.D0.BD.D0.B4.D0.B0.D1.80.D1.82.D1.8B" TargetMode="External"/><Relationship Id="rId23" Type="http://schemas.openxmlformats.org/officeDocument/2006/relationships/hyperlink" Target="http://ru.wikipedia.org/wiki/UDDI" TargetMode="External"/><Relationship Id="rId10" Type="http://schemas.openxmlformats.org/officeDocument/2006/relationships/hyperlink" Target="http://ru.wikipedia.org/wiki/%D0%9C%D0%BE%D0%B4%D1%83%D0%BB%D1%8C%D0%BD%D0%BE%D1%81%D1%82%D1%8C_(%D0%BF%D1%80%D0%BE%D0%B3%D1%80%D0%B0%D0%BC%D0%BC%D0%B8%D1%80%D0%BE%D0%B2%D0%B0%D0%BD%D0%B8%D0%B5)" TargetMode="External"/><Relationship Id="rId19" Type="http://schemas.openxmlformats.org/officeDocument/2006/relationships/hyperlink" Target="http://ru.wikipedia.org/wiki/%D0%92%D0%B5%D0%B1-%D1%81%D0%BB%D1%83%D0%B6%D0%B1%D0%B0#.D0.9F.D1.80.D0.B8.D0.BC.D0.B5.D1.87.D0.B0.D0.BD.D0.B8.D1.8F" TargetMode="External"/><Relationship Id="rId4" Type="http://schemas.openxmlformats.org/officeDocument/2006/relationships/hyperlink" Target="http://ru.wikipedia.org/wiki/URI" TargetMode="External"/><Relationship Id="rId9" Type="http://schemas.openxmlformats.org/officeDocument/2006/relationships/hyperlink" Target="http://ru.wikipedia.org/wiki/XML-RPC" TargetMode="External"/><Relationship Id="rId14" Type="http://schemas.openxmlformats.org/officeDocument/2006/relationships/hyperlink" Target="http://ru.wikipedia.org/wiki/%D0%92%D0%B5%D0%B1-%D1%81%D0%BB%D1%83%D0%B6%D0%B1%D0%B0#cite_note-2" TargetMode="External"/><Relationship Id="rId22" Type="http://schemas.openxmlformats.org/officeDocument/2006/relationships/hyperlink" Target="http://ru.wikipedia.org/wiki/WSDL" TargetMode="External"/></Relationships>
</file>

<file path=ppt/notesSlides/_rels/notes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activemq.apache.org/" TargetMode="External"/><Relationship Id="rId13" Type="http://schemas.openxmlformats.org/officeDocument/2006/relationships/hyperlink" Target="http://ru.wikipedia.org/wiki/%D0%A1%D0%B5%D1%80%D0%B2%D0%B5%D1%80_%D0%BF%D1%80%D0%B8%D0%BB%D0%BE%D0%B6%D0%B5%D0%BD%D0%B8%D0%B9" TargetMode="External"/><Relationship Id="rId18" Type="http://schemas.openxmlformats.org/officeDocument/2006/relationships/hyperlink" Target="http://ru.wikipedia.org/wiki/WebMethods" TargetMode="External"/><Relationship Id="rId26" Type="http://schemas.openxmlformats.org/officeDocument/2006/relationships/hyperlink" Target="http://ru.wikipedia.org/w/index.php?title=Sun_Java_System_Message_Queue&amp;action=edit&amp;redlink=1" TargetMode="External"/><Relationship Id="rId3" Type="http://schemas.openxmlformats.org/officeDocument/2006/relationships/hyperlink" Target="http://ru.wikipedia.org/wiki/%D0%9F%D0%BE%D0%B4%D0%BF%D1%80%D0%BE%D0%B3%D1%80%D0%B0%D0%BC%D0%BC%D0%BD%D0%BE%D0%B5_%D0%BE%D0%B1%D0%B5%D1%81%D0%BF%D0%B5%D1%87%D0%B5%D0%BD%D0%B8%D0%B5" TargetMode="External"/><Relationship Id="rId21" Type="http://schemas.openxmlformats.org/officeDocument/2006/relationships/hyperlink" Target="http://ru.wikipedia.org/wiki/IBM_WebSphere_MQ" TargetMode="External"/><Relationship Id="rId7" Type="http://schemas.openxmlformats.org/officeDocument/2006/relationships/hyperlink" Target="http://ru.wikipedia.org/wiki/Apache_Software_Foundation" TargetMode="External"/><Relationship Id="rId12" Type="http://schemas.openxmlformats.org/officeDocument/2006/relationships/hyperlink" Target="http://joram.ow2.org/technical.html" TargetMode="External"/><Relationship Id="rId17" Type="http://schemas.openxmlformats.org/officeDocument/2006/relationships/hyperlink" Target="http://ru.wikipedia.org/w/index.php?title=WebMethods_Broker_Server&amp;action=edit&amp;redlink=1" TargetMode="External"/><Relationship Id="rId25" Type="http://schemas.openxmlformats.org/officeDocument/2006/relationships/hyperlink" Target="http://docs.oracle.com/cd/B19306_01/server.102/b14257/aq_intro.htm" TargetMode="External"/><Relationship Id="rId2" Type="http://schemas.openxmlformats.org/officeDocument/2006/relationships/slide" Target="../slides/slide31.xml"/><Relationship Id="rId16" Type="http://schemas.openxmlformats.org/officeDocument/2006/relationships/hyperlink" Target="http://ru.wikipedia.org/w/index.php?title=Sonic_MQ&amp;action=edit&amp;redlink=1" TargetMode="External"/><Relationship Id="rId20" Type="http://schemas.openxmlformats.org/officeDocument/2006/relationships/hyperlink" Target="http://ru.wikipedia.org/wiki/IBM" TargetMode="External"/><Relationship Id="rId29" Type="http://schemas.openxmlformats.org/officeDocument/2006/relationships/hyperlink" Target="http://en.wikipedia.org/wiki/Informatica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E%D1%87%D0%B5%D1%80%D0%B5%D0%B4%D1%8C" TargetMode="External"/><Relationship Id="rId11" Type="http://schemas.openxmlformats.org/officeDocument/2006/relationships/hyperlink" Target="http://ru.wikipedia.org/wiki/JBoss" TargetMode="External"/><Relationship Id="rId24" Type="http://schemas.openxmlformats.org/officeDocument/2006/relationships/hyperlink" Target="http://ru.wikipedia.org/wiki/SAP_AG" TargetMode="External"/><Relationship Id="rId5" Type="http://schemas.openxmlformats.org/officeDocument/2006/relationships/hyperlink" Target="http://ru.wikipedia.org/wiki/J2EE" TargetMode="External"/><Relationship Id="rId15" Type="http://schemas.openxmlformats.org/officeDocument/2006/relationships/hyperlink" Target="http://ru.wikipedia.org/wiki/Oracle" TargetMode="External"/><Relationship Id="rId23" Type="http://schemas.openxmlformats.org/officeDocument/2006/relationships/hyperlink" Target="http://ru.wikipedia.org/wiki/SAP_Web_Application_Server" TargetMode="External"/><Relationship Id="rId28" Type="http://schemas.openxmlformats.org/officeDocument/2006/relationships/hyperlink" Target="http://ru.wikipedia.org/wiki/Weblogic" TargetMode="External"/><Relationship Id="rId10" Type="http://schemas.openxmlformats.org/officeDocument/2006/relationships/hyperlink" Target="http://ru.wikipedia.org/w/index.php?title=JBoss_Messaging&amp;action=edit&amp;redlink=1" TargetMode="External"/><Relationship Id="rId19" Type="http://schemas.openxmlformats.org/officeDocument/2006/relationships/hyperlink" Target="http://ru.wikipedia.org/wiki/WebSphere_Application_Server" TargetMode="External"/><Relationship Id="rId4" Type="http://schemas.openxmlformats.org/officeDocument/2006/relationships/hyperlink" Target="http://ru.wikipedia.org/wiki/%D0%A1%D0%BE%D0%BE%D0%B1%D1%89%D0%B5%D0%BD%D0%B8%D0%B5" TargetMode="External"/><Relationship Id="rId9" Type="http://schemas.openxmlformats.org/officeDocument/2006/relationships/hyperlink" Target="http://ru.wikipedia.org/w/index.php?title=Openjms&amp;action=edit&amp;redlink=1" TargetMode="External"/><Relationship Id="rId14" Type="http://schemas.openxmlformats.org/officeDocument/2006/relationships/hyperlink" Target="http://ru.wikipedia.org/wiki/Glassfish" TargetMode="External"/><Relationship Id="rId22" Type="http://schemas.openxmlformats.org/officeDocument/2006/relationships/hyperlink" Target="http://ru.wikipedia.org/wiki/SAP_NetWeaver" TargetMode="External"/><Relationship Id="rId27" Type="http://schemas.openxmlformats.org/officeDocument/2006/relationships/hyperlink" Target="http://ru.wikipedia.org/wiki/Open_Source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Java_Development_Kit" TargetMode="External"/><Relationship Id="rId3" Type="http://schemas.openxmlformats.org/officeDocument/2006/relationships/hyperlink" Target="http://ru.wikipedia.org/wiki/%D0%90%D0%BD%D0%B3%D0%BB%D0%B8%D0%B9%D1%81%D0%BA%D0%B8%D0%B9_%D1%8F%D0%B7%D1%8B%D0%BA" TargetMode="External"/><Relationship Id="rId7" Type="http://schemas.openxmlformats.org/officeDocument/2006/relationships/hyperlink" Target="http://ru.wikipedia.org/wiki/UR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Java_SE" TargetMode="External"/><Relationship Id="rId5" Type="http://schemas.openxmlformats.org/officeDocument/2006/relationships/hyperlink" Target="http://ru.wikipedia.org/wiki/%D0%A1%D0%A3%D0%91%D0%94" TargetMode="External"/><Relationship Id="rId10" Type="http://schemas.openxmlformats.org/officeDocument/2006/relationships/hyperlink" Target="http://ru.wikipedia.org/wiki/Java_Platform,_Standard_Edition" TargetMode="External"/><Relationship Id="rId4" Type="http://schemas.openxmlformats.org/officeDocument/2006/relationships/hyperlink" Target="http://ru.wikipedia.org/wiki/Java" TargetMode="External"/><Relationship Id="rId9" Type="http://schemas.openxmlformats.org/officeDocument/2006/relationships/hyperlink" Target="http://ru.wikipedia.org/wiki/Java_Database_Connectivity#cite_note-1" TargetMode="Externa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MS_SQL_Server" TargetMode="External"/><Relationship Id="rId13" Type="http://schemas.openxmlformats.org/officeDocument/2006/relationships/hyperlink" Target="http://ru.wikipedia.org/wiki/SQL" TargetMode="External"/><Relationship Id="rId18" Type="http://schemas.openxmlformats.org/officeDocument/2006/relationships/hyperlink" Target="http://ru.wikipedia.org/wiki/Visual_Basic" TargetMode="External"/><Relationship Id="rId3" Type="http://schemas.openxmlformats.org/officeDocument/2006/relationships/hyperlink" Target="http://ru.wikipedia.org/wiki/%D0%90%D0%BD%D0%B3%D0%BB%D0%B8%D0%B9%D1%81%D0%BA%D0%B8%D0%B9_%D1%8F%D0%B7%D1%8B%D0%BA" TargetMode="External"/><Relationship Id="rId21" Type="http://schemas.openxmlformats.org/officeDocument/2006/relationships/hyperlink" Target="http://ru.wikipedia.org/wiki/ADO.NET" TargetMode="External"/><Relationship Id="rId7" Type="http://schemas.openxmlformats.org/officeDocument/2006/relationships/hyperlink" Target="http://ru.wikipedia.org/wiki/MS_Access" TargetMode="External"/><Relationship Id="rId12" Type="http://schemas.openxmlformats.org/officeDocument/2006/relationships/hyperlink" Target="http://ru.wikipedia.org/wiki/%D0%9E%D0%B1%D1%8A%D0%B5%D0%BA%D1%82%D0%BD%D0%BE-%D0%BE%D1%80%D0%B8%D0%B5%D0%BD%D1%82%D0%B8%D1%80%D0%BE%D0%B2%D0%B0%D0%BD%D0%BD%D0%BE%D0%B5_%D0%BF%D1%80%D0%BE%D0%B3%D1%80%D0%B0%D0%BC%D0%BC%D0%B8%D1%80%D0%BE%D0%B2%D0%B0%D0%BD%D0%B8%D0%B5" TargetMode="External"/><Relationship Id="rId17" Type="http://schemas.openxmlformats.org/officeDocument/2006/relationships/hyperlink" Target="http://ru.wikipedia.org/wiki/WSH" TargetMode="External"/><Relationship Id="rId2" Type="http://schemas.openxmlformats.org/officeDocument/2006/relationships/slide" Target="../slides/slide14.xml"/><Relationship Id="rId16" Type="http://schemas.openxmlformats.org/officeDocument/2006/relationships/hyperlink" Target="http://ru.wikipedia.org/wiki/JScript" TargetMode="External"/><Relationship Id="rId20" Type="http://schemas.openxmlformats.org/officeDocument/2006/relationships/hyperlink" Target="http://ru.wikipedia.org/wiki/Microsoft_.NET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C%D0%B0%D0%B9%D0%BA%D1%80%D0%BE%D1%81%D0%BE%D1%84%D1%82" TargetMode="External"/><Relationship Id="rId11" Type="http://schemas.openxmlformats.org/officeDocument/2006/relationships/hyperlink" Target="http://ru.wikipedia.org/wiki/%D0%A4%D0%B0%D0%B9%D0%BB" TargetMode="External"/><Relationship Id="rId5" Type="http://schemas.openxmlformats.org/officeDocument/2006/relationships/hyperlink" Target="http://ru.wikipedia.org/wiki/%D0%94%D0%B0%D0%BD%D0%BD%D1%8B%D0%B5" TargetMode="External"/><Relationship Id="rId15" Type="http://schemas.openxmlformats.org/officeDocument/2006/relationships/hyperlink" Target="http://ru.wikipedia.org/wiki/Active_Server_Pages" TargetMode="External"/><Relationship Id="rId10" Type="http://schemas.openxmlformats.org/officeDocument/2006/relationships/hyperlink" Target="http://ru.wikipedia.org/wiki/%D0%A0%D0%B5%D0%BB%D1%8F%D1%86%D0%B8%D0%BE%D0%BD%D0%BD%D0%B0%D1%8F_%D0%A1%D0%A3%D0%91%D0%94" TargetMode="External"/><Relationship Id="rId19" Type="http://schemas.openxmlformats.org/officeDocument/2006/relationships/hyperlink" Target="http://ru.wikipedia.org/wiki/Delphi_(%D1%8F%D0%B7%D1%8B%D0%BA_%D0%BF%D1%80%D0%BE%D0%B3%D1%80%D0%B0%D0%BC%D0%BC%D0%B8%D1%80%D0%BE%D0%B2%D0%B0%D0%BD%D0%B8%D1%8F)" TargetMode="External"/><Relationship Id="rId4" Type="http://schemas.openxmlformats.org/officeDocument/2006/relationships/hyperlink" Target="http://ru.wikipedia.org/wiki/%D0%98%D0%BD%D1%82%D0%B5%D1%80%D1%84%D0%B5%D0%B9%D1%81_%D0%BF%D1%80%D0%BE%D0%B3%D1%80%D0%B0%D0%BC%D0%BC%D0%B8%D1%80%D0%BE%D0%B2%D0%B0%D0%BD%D0%B8%D1%8F_%D0%BF%D1%80%D0%B8%D0%BB%D0%BE%D0%B6%D0%B5%D0%BD%D0%B8%D0%B9" TargetMode="External"/><Relationship Id="rId9" Type="http://schemas.openxmlformats.org/officeDocument/2006/relationships/hyperlink" Target="http://ru.wikipedia.org/wiki/ActiveX" TargetMode="External"/><Relationship Id="rId14" Type="http://schemas.openxmlformats.org/officeDocument/2006/relationships/hyperlink" Target="http://ru.wikipedia.org/wiki/VBScript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Wiki: </a:t>
            </a:r>
            <a:r>
              <a:rPr lang="ru-RU" b="1" dirty="0" smtClean="0"/>
              <a:t>ODBC</a:t>
            </a:r>
            <a:r>
              <a:rPr lang="ru-RU" dirty="0" smtClean="0"/>
              <a:t> (</a:t>
            </a:r>
            <a:r>
              <a:rPr lang="ru-RU" dirty="0" smtClean="0">
                <a:hlinkClick r:id="rId3" tooltip="Английский язык"/>
              </a:rPr>
              <a:t>англ.</a:t>
            </a:r>
            <a:r>
              <a:rPr lang="ru-RU" dirty="0" smtClean="0"/>
              <a:t> </a:t>
            </a:r>
            <a:r>
              <a:rPr lang="ru-RU" i="1" dirty="0" err="1" smtClean="0"/>
              <a:t>Open</a:t>
            </a:r>
            <a:r>
              <a:rPr lang="ru-RU" i="1" dirty="0" smtClean="0"/>
              <a:t> </a:t>
            </a:r>
            <a:r>
              <a:rPr lang="ru-RU" i="1" dirty="0" err="1" smtClean="0"/>
              <a:t>Database</a:t>
            </a:r>
            <a:r>
              <a:rPr lang="ru-RU" i="1" dirty="0" smtClean="0"/>
              <a:t> </a:t>
            </a:r>
            <a:r>
              <a:rPr lang="ru-RU" i="1" dirty="0" err="1" smtClean="0"/>
              <a:t>Connectivity</a:t>
            </a:r>
            <a:r>
              <a:rPr lang="ru-RU" dirty="0" smtClean="0"/>
              <a:t>) — это программный интерфейс (</a:t>
            </a:r>
            <a:r>
              <a:rPr lang="ru-RU" dirty="0" smtClean="0">
                <a:hlinkClick r:id="rId4" tooltip="API"/>
              </a:rPr>
              <a:t>API</a:t>
            </a:r>
            <a:r>
              <a:rPr lang="ru-RU" dirty="0" smtClean="0"/>
              <a:t>) доступа к </a:t>
            </a:r>
            <a:r>
              <a:rPr lang="ru-RU" dirty="0" smtClean="0">
                <a:hlinkClick r:id="rId5" tooltip="База данных"/>
              </a:rPr>
              <a:t>базам данных</a:t>
            </a:r>
            <a:r>
              <a:rPr lang="ru-RU" dirty="0" smtClean="0"/>
              <a:t>, разработанный фирмой </a:t>
            </a:r>
            <a:r>
              <a:rPr lang="ru-RU" dirty="0" err="1" smtClean="0">
                <a:hlinkClick r:id="rId6" tooltip="Microsoft"/>
              </a:rPr>
              <a:t>Microsoft</a:t>
            </a:r>
            <a:r>
              <a:rPr lang="ru-RU" dirty="0" smtClean="0"/>
              <a:t>, в сотрудничестве с </a:t>
            </a:r>
            <a:r>
              <a:rPr lang="ru-RU" dirty="0" err="1" smtClean="0">
                <a:hlinkClick r:id="rId7" tooltip="Simba Technologies (страница отсутствует)"/>
              </a:rPr>
              <a:t>Simba</a:t>
            </a:r>
            <a:r>
              <a:rPr lang="ru-RU" dirty="0" smtClean="0">
                <a:hlinkClick r:id="rId7" tooltip="Simba Technologies (страница отсутствует)"/>
              </a:rPr>
              <a:t> </a:t>
            </a:r>
            <a:r>
              <a:rPr lang="ru-RU" dirty="0" err="1" smtClean="0">
                <a:hlinkClick r:id="rId7" tooltip="Simba Technologies (страница отсутствует)"/>
              </a:rPr>
              <a:t>Technologies</a:t>
            </a:r>
            <a:r>
              <a:rPr lang="ru-RU" dirty="0" smtClean="0"/>
              <a:t> на основе спецификаций </a:t>
            </a:r>
            <a:r>
              <a:rPr lang="ru-RU" dirty="0" err="1" smtClean="0">
                <a:hlinkClick r:id="rId8" tooltip="Call Level Interface"/>
              </a:rPr>
              <a:t>Call</a:t>
            </a:r>
            <a:r>
              <a:rPr lang="ru-RU" dirty="0" smtClean="0">
                <a:hlinkClick r:id="rId8" tooltip="Call Level Interface"/>
              </a:rPr>
              <a:t> </a:t>
            </a:r>
            <a:r>
              <a:rPr lang="ru-RU" dirty="0" err="1" smtClean="0">
                <a:hlinkClick r:id="rId8" tooltip="Call Level Interface"/>
              </a:rPr>
              <a:t>Level</a:t>
            </a:r>
            <a:r>
              <a:rPr lang="ru-RU" dirty="0" smtClean="0">
                <a:hlinkClick r:id="rId8" tooltip="Call Level Interface"/>
              </a:rPr>
              <a:t> </a:t>
            </a:r>
            <a:r>
              <a:rPr lang="ru-RU" dirty="0" err="1" smtClean="0">
                <a:hlinkClick r:id="rId8" tooltip="Call Level Interface"/>
              </a:rPr>
              <a:t>Interface</a:t>
            </a:r>
            <a:r>
              <a:rPr lang="ru-RU" dirty="0" smtClean="0"/>
              <a:t> (CLI), который разрабатывался</a:t>
            </a:r>
            <a:r>
              <a:rPr lang="ru-RU" baseline="30000" dirty="0" smtClean="0">
                <a:hlinkClick r:id="rId9"/>
              </a:rPr>
              <a:t>[1]</a:t>
            </a:r>
            <a:r>
              <a:rPr lang="ru-RU" dirty="0" smtClean="0"/>
              <a:t> организациями </a:t>
            </a:r>
            <a:r>
              <a:rPr lang="ru-RU" dirty="0" smtClean="0">
                <a:hlinkClick r:id="rId10" tooltip="SQL Access Group"/>
              </a:rPr>
              <a:t>SQL </a:t>
            </a:r>
            <a:r>
              <a:rPr lang="ru-RU" dirty="0" err="1" smtClean="0">
                <a:hlinkClick r:id="rId10" tooltip="SQL Access Group"/>
              </a:rPr>
              <a:t>Access</a:t>
            </a:r>
            <a:r>
              <a:rPr lang="ru-RU" dirty="0" smtClean="0">
                <a:hlinkClick r:id="rId10" tooltip="SQL Access Group"/>
              </a:rPr>
              <a:t> </a:t>
            </a:r>
            <a:r>
              <a:rPr lang="ru-RU" dirty="0" err="1" smtClean="0">
                <a:hlinkClick r:id="rId10" tooltip="SQL Access Group"/>
              </a:rPr>
              <a:t>Group</a:t>
            </a:r>
            <a:r>
              <a:rPr lang="ru-RU" dirty="0" smtClean="0"/>
              <a:t>, </a:t>
            </a:r>
            <a:r>
              <a:rPr lang="ru-RU" dirty="0" smtClean="0">
                <a:hlinkClick r:id="rId11" tooltip="X/Open"/>
              </a:rPr>
              <a:t>X/</a:t>
            </a:r>
            <a:r>
              <a:rPr lang="ru-RU" dirty="0" err="1" smtClean="0">
                <a:hlinkClick r:id="rId11" tooltip="X/Open"/>
              </a:rPr>
              <a:t>Open</a:t>
            </a:r>
            <a:r>
              <a:rPr lang="ru-RU" dirty="0" smtClean="0"/>
              <a:t> и </a:t>
            </a:r>
            <a:r>
              <a:rPr lang="ru-RU" dirty="0" err="1" smtClean="0">
                <a:hlinkClick r:id="rId6" tooltip="Microsoft"/>
              </a:rPr>
              <a:t>Microsoft</a:t>
            </a:r>
            <a:r>
              <a:rPr lang="ru-RU" dirty="0" smtClean="0"/>
              <a:t>. Впоследствии CLI был стандартизован </a:t>
            </a:r>
            <a:r>
              <a:rPr lang="ru-RU" dirty="0" smtClean="0">
                <a:hlinkClick r:id="rId12" tooltip="ISO"/>
              </a:rPr>
              <a:t>ISO</a:t>
            </a:r>
            <a:r>
              <a:rPr lang="ru-RU" baseline="30000" dirty="0" smtClean="0">
                <a:hlinkClick r:id="rId13"/>
              </a:rPr>
              <a:t>[2]</a:t>
            </a:r>
            <a:r>
              <a:rPr lang="ru-RU" dirty="0" smtClean="0"/>
              <a:t>. Стандарт CLI призван унифицировать программное взаимодействие с </a:t>
            </a:r>
            <a:r>
              <a:rPr lang="ru-RU" dirty="0" smtClean="0">
                <a:hlinkClick r:id="rId14" tooltip="СУБД"/>
              </a:rPr>
              <a:t>СУБД</a:t>
            </a:r>
            <a:r>
              <a:rPr lang="ru-RU" dirty="0" smtClean="0"/>
              <a:t>, сделать его независимым от поставщика СУБД и программно-аппаратной платформы.</a:t>
            </a:r>
          </a:p>
          <a:p>
            <a:r>
              <a:rPr lang="ru-RU" dirty="0" smtClean="0"/>
              <a:t>В начале 1990 г. существовало несколько поставщиков баз данных, каждый из которых имел собственный интерфейс. Если приложению было необходимо общаться с несколькими источниками данных, для взаимодействия с каждой из баз данных было необходимо написать свой код. Для решения возникшей проблемы </a:t>
            </a:r>
            <a:r>
              <a:rPr lang="ru-RU" dirty="0" err="1" smtClean="0"/>
              <a:t>Microsoft</a:t>
            </a:r>
            <a:r>
              <a:rPr lang="ru-RU" dirty="0" smtClean="0"/>
              <a:t> и ряд других компаний создали стандартный интерфейс для получения и отправки источникам данных различных типов. Этот интерфейс был назван </a:t>
            </a:r>
            <a:r>
              <a:rPr lang="ru-RU" dirty="0" err="1" smtClean="0"/>
              <a:t>Open</a:t>
            </a:r>
            <a:r>
              <a:rPr lang="ru-RU" dirty="0" smtClean="0"/>
              <a:t> </a:t>
            </a:r>
            <a:r>
              <a:rPr lang="ru-RU" dirty="0" err="1" smtClean="0"/>
              <a:t>Database</a:t>
            </a:r>
            <a:r>
              <a:rPr lang="ru-RU" dirty="0" smtClean="0"/>
              <a:t> </a:t>
            </a:r>
            <a:r>
              <a:rPr lang="ru-RU" dirty="0" err="1" smtClean="0"/>
              <a:t>Connectivity</a:t>
            </a:r>
            <a:r>
              <a:rPr lang="ru-RU" dirty="0" smtClean="0"/>
              <a:t>, или </a:t>
            </a:r>
            <a:r>
              <a:rPr lang="ru-RU" i="1" dirty="0" smtClean="0"/>
              <a:t>открытый механизм взаимодействия с базами данных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C помощью ODBC прикладные программисты могли разрабатывать приложения для использования одного интерфейса доступа к данным, не беспокоясь о тонкостях взаимодействия с несколькими источниками.</a:t>
            </a:r>
          </a:p>
          <a:p>
            <a:r>
              <a:rPr lang="ru-RU" dirty="0" smtClean="0"/>
              <a:t>Это достигается благодаря тому, что поставщики различных баз данных создают драйверы, реализующие конкретное наполнение стандартных функций из ODBC API с учётом особенностей их продукта. Приложения используют эти функции, реализованные в соответствующем конкретному источнику данных драйвере, для унифицированного доступа к различным источникам данных.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216FE-B248-457F-93B1-0B10A2A0AF0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958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216FE-B248-457F-93B1-0B10A2A0AF0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963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Wiki:</a:t>
            </a:r>
          </a:p>
          <a:p>
            <a:r>
              <a:rPr lang="ru-RU" b="1" dirty="0" smtClean="0"/>
              <a:t>Веб-служба</a:t>
            </a:r>
            <a:r>
              <a:rPr lang="ru-RU" dirty="0" smtClean="0"/>
              <a:t>, </a:t>
            </a:r>
            <a:r>
              <a:rPr lang="ru-RU" i="1" dirty="0" smtClean="0"/>
              <a:t>веб-сервис</a:t>
            </a:r>
            <a:r>
              <a:rPr lang="ru-RU" dirty="0" smtClean="0"/>
              <a:t> (</a:t>
            </a:r>
            <a:r>
              <a:rPr lang="ru-RU" dirty="0" smtClean="0">
                <a:hlinkClick r:id="rId3" tooltip="Английский язык"/>
              </a:rPr>
              <a:t>англ.</a:t>
            </a:r>
            <a:r>
              <a:rPr lang="ru-RU" dirty="0" smtClean="0"/>
              <a:t> </a:t>
            </a:r>
            <a:r>
              <a:rPr lang="ru-RU" i="1" dirty="0" err="1" smtClean="0"/>
              <a:t>web</a:t>
            </a:r>
            <a:r>
              <a:rPr lang="ru-RU" i="1" dirty="0" smtClean="0"/>
              <a:t> </a:t>
            </a:r>
            <a:r>
              <a:rPr lang="ru-RU" i="1" dirty="0" err="1" smtClean="0"/>
              <a:t>service</a:t>
            </a:r>
            <a:r>
              <a:rPr lang="ru-RU" dirty="0" smtClean="0"/>
              <a:t>) — идентифицируемая </a:t>
            </a:r>
            <a:r>
              <a:rPr lang="ru-RU" dirty="0" smtClean="0">
                <a:hlinkClick r:id="rId4" tooltip="URI"/>
              </a:rPr>
              <a:t>веб-адресом</a:t>
            </a:r>
            <a:r>
              <a:rPr lang="ru-RU" dirty="0" smtClean="0"/>
              <a:t> программная система со стандартизированными </a:t>
            </a:r>
            <a:r>
              <a:rPr lang="ru-RU" dirty="0" smtClean="0">
                <a:hlinkClick r:id="rId5" tooltip="Интерфейс"/>
              </a:rPr>
              <a:t>интерфейсами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Веб-службы могут взаимодействовать друг с другом и со сторонними </a:t>
            </a:r>
            <a:r>
              <a:rPr lang="ru-RU" dirty="0" smtClean="0">
                <a:hlinkClick r:id="rId6" tooltip="Компьютерная программа"/>
              </a:rPr>
              <a:t>приложениями</a:t>
            </a:r>
            <a:r>
              <a:rPr lang="ru-RU" dirty="0" smtClean="0"/>
              <a:t> посредством сообщений, основанных на определённых </a:t>
            </a:r>
            <a:r>
              <a:rPr lang="ru-RU" dirty="0" smtClean="0">
                <a:hlinkClick r:id="rId7" tooltip="Сетевой протокол"/>
              </a:rPr>
              <a:t>протоколах</a:t>
            </a:r>
            <a:r>
              <a:rPr lang="ru-RU" dirty="0" smtClean="0"/>
              <a:t> (</a:t>
            </a:r>
            <a:r>
              <a:rPr lang="ru-RU" dirty="0" smtClean="0">
                <a:hlinkClick r:id="rId8" tooltip="SOAP"/>
              </a:rPr>
              <a:t>SOAP</a:t>
            </a:r>
            <a:r>
              <a:rPr lang="ru-RU" dirty="0" smtClean="0"/>
              <a:t>, </a:t>
            </a:r>
            <a:r>
              <a:rPr lang="ru-RU" dirty="0" smtClean="0">
                <a:hlinkClick r:id="rId9" tooltip="XML-RPC"/>
              </a:rPr>
              <a:t>XML-RPC</a:t>
            </a:r>
            <a:r>
              <a:rPr lang="ru-RU" dirty="0" smtClean="0"/>
              <a:t> и т. д.). Веб-служба является единицей </a:t>
            </a:r>
            <a:r>
              <a:rPr lang="ru-RU" dirty="0" smtClean="0">
                <a:hlinkClick r:id="rId10" tooltip="Модульность (программирование)"/>
              </a:rPr>
              <a:t>модульности</a:t>
            </a:r>
            <a:r>
              <a:rPr lang="ru-RU" dirty="0" smtClean="0"/>
              <a:t> при использовании </a:t>
            </a:r>
            <a:r>
              <a:rPr lang="ru-RU" dirty="0" smtClean="0">
                <a:hlinkClick r:id="rId11" tooltip="Сервис-ориентированная архитектура"/>
              </a:rPr>
              <a:t>сервис-ориентированной архитектуры</a:t>
            </a:r>
            <a:r>
              <a:rPr lang="ru-RU" dirty="0" smtClean="0"/>
              <a:t> приложения.</a:t>
            </a:r>
          </a:p>
          <a:p>
            <a:r>
              <a:rPr lang="ru-RU" dirty="0" smtClean="0"/>
              <a:t>В обиходе </a:t>
            </a:r>
            <a:r>
              <a:rPr lang="ru-RU" i="1" dirty="0" smtClean="0"/>
              <a:t>веб-сервисами</a:t>
            </a:r>
            <a:r>
              <a:rPr lang="ru-RU" dirty="0" smtClean="0"/>
              <a:t> называют услуги, оказываемые в Интернете. В этом употреблении термин требует уточнения, идёт ли речь о поиске, </a:t>
            </a:r>
            <a:r>
              <a:rPr lang="ru-RU" dirty="0" smtClean="0">
                <a:hlinkClick r:id="rId12" tooltip="Веб-почта"/>
              </a:rPr>
              <a:t>веб-почте</a:t>
            </a:r>
            <a:r>
              <a:rPr lang="ru-RU" dirty="0" smtClean="0"/>
              <a:t>, хранении документов, файлов, закладок и т. п. Такими веб-сервисами можно пользоваться независимо от места доступа в Интернет, компьютера или браузера</a:t>
            </a:r>
            <a:r>
              <a:rPr lang="ru-RU" baseline="30000" dirty="0" smtClean="0">
                <a:hlinkClick r:id="rId13"/>
              </a:rPr>
              <a:t>[1]</a:t>
            </a:r>
            <a:r>
              <a:rPr lang="ru-RU" baseline="30000" dirty="0" smtClean="0">
                <a:hlinkClick r:id="rId14"/>
              </a:rPr>
              <a:t>[2]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Содержание</a:t>
            </a:r>
          </a:p>
          <a:p>
            <a:r>
              <a:rPr lang="ru-RU" dirty="0" smtClean="0">
                <a:hlinkClick r:id="rId15"/>
              </a:rPr>
              <a:t>1 Используемые стандарты</a:t>
            </a:r>
            <a:endParaRPr lang="ru-RU" dirty="0" smtClean="0"/>
          </a:p>
          <a:p>
            <a:r>
              <a:rPr lang="ru-RU" dirty="0" smtClean="0">
                <a:hlinkClick r:id="rId16"/>
              </a:rPr>
              <a:t>2 Достоинства</a:t>
            </a:r>
            <a:endParaRPr lang="ru-RU" dirty="0" smtClean="0"/>
          </a:p>
          <a:p>
            <a:r>
              <a:rPr lang="ru-RU" dirty="0" smtClean="0">
                <a:hlinkClick r:id="rId17"/>
              </a:rPr>
              <a:t>3 Недостатки</a:t>
            </a:r>
            <a:endParaRPr lang="ru-RU" dirty="0" smtClean="0"/>
          </a:p>
          <a:p>
            <a:r>
              <a:rPr lang="ru-RU" dirty="0" smtClean="0">
                <a:hlinkClick r:id="rId18"/>
              </a:rPr>
              <a:t>4 Платформы</a:t>
            </a:r>
            <a:endParaRPr lang="ru-RU" dirty="0" smtClean="0"/>
          </a:p>
          <a:p>
            <a:r>
              <a:rPr lang="ru-RU" dirty="0" smtClean="0">
                <a:hlinkClick r:id="rId19"/>
              </a:rPr>
              <a:t>5 Примечания</a:t>
            </a:r>
            <a:endParaRPr lang="ru-RU" dirty="0" smtClean="0"/>
          </a:p>
          <a:p>
            <a:r>
              <a:rPr lang="ru-RU" dirty="0" smtClean="0">
                <a:hlinkClick r:id="rId20"/>
              </a:rPr>
              <a:t>6 Ссылки</a:t>
            </a:r>
            <a:endParaRPr lang="ru-RU" dirty="0" smtClean="0"/>
          </a:p>
          <a:p>
            <a:r>
              <a:rPr lang="ru-RU" b="1" dirty="0" smtClean="0"/>
              <a:t>Используемые стандарты</a:t>
            </a:r>
          </a:p>
          <a:p>
            <a:r>
              <a:rPr lang="ru-RU" dirty="0" smtClean="0">
                <a:hlinkClick r:id="rId21" tooltip="XML"/>
              </a:rPr>
              <a:t>XML</a:t>
            </a:r>
            <a:r>
              <a:rPr lang="ru-RU" dirty="0" smtClean="0"/>
              <a:t>: Расширяемый язык разметки, предназначенный для хранения и передачи структурированных данных;</a:t>
            </a:r>
          </a:p>
          <a:p>
            <a:r>
              <a:rPr lang="ru-RU" dirty="0" smtClean="0">
                <a:hlinkClick r:id="rId8" tooltip="SOAP"/>
              </a:rPr>
              <a:t>SOAP</a:t>
            </a:r>
            <a:r>
              <a:rPr lang="ru-RU" dirty="0" smtClean="0"/>
              <a:t>: Протокол обмена сообщениями на базе XML;</a:t>
            </a:r>
          </a:p>
          <a:p>
            <a:r>
              <a:rPr lang="ru-RU" dirty="0" smtClean="0">
                <a:hlinkClick r:id="rId22" tooltip="WSDL"/>
              </a:rPr>
              <a:t>WSDL</a:t>
            </a:r>
            <a:r>
              <a:rPr lang="ru-RU" dirty="0" smtClean="0"/>
              <a:t>: Язык описания внешних интерфейсов веб-службы на базе XML;</a:t>
            </a:r>
          </a:p>
          <a:p>
            <a:r>
              <a:rPr lang="ru-RU" dirty="0" smtClean="0">
                <a:hlinkClick r:id="rId23" tooltip="UDDI"/>
              </a:rPr>
              <a:t>UDDI</a:t>
            </a:r>
            <a:r>
              <a:rPr lang="ru-RU" dirty="0" smtClean="0"/>
              <a:t>: Универсальный интерфейс распознавания, описания и интеграции (</a:t>
            </a:r>
            <a:r>
              <a:rPr lang="ru-RU" dirty="0" err="1" smtClean="0"/>
              <a:t>Universal</a:t>
            </a:r>
            <a:r>
              <a:rPr lang="ru-RU" dirty="0" smtClean="0"/>
              <a:t> </a:t>
            </a:r>
            <a:r>
              <a:rPr lang="ru-RU" dirty="0" err="1" smtClean="0"/>
              <a:t>Discovery</a:t>
            </a:r>
            <a:r>
              <a:rPr lang="ru-RU" dirty="0" smtClean="0"/>
              <a:t>, </a:t>
            </a:r>
            <a:r>
              <a:rPr lang="ru-RU" dirty="0" err="1" smtClean="0"/>
              <a:t>Description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Integration</a:t>
            </a:r>
            <a:r>
              <a:rPr lang="ru-RU" dirty="0" smtClean="0"/>
              <a:t>). Каталог веб-служб и сведений о компаниях, предоставляющих веб-службы во всеобщее пользование или конкретным компаниям.</a:t>
            </a:r>
          </a:p>
          <a:p>
            <a:r>
              <a:rPr lang="ru-RU" b="1" dirty="0" smtClean="0"/>
              <a:t>Достоинства</a:t>
            </a:r>
          </a:p>
          <a:p>
            <a:r>
              <a:rPr lang="ru-RU" dirty="0" smtClean="0"/>
              <a:t>Веб-службы обеспечивают взаимодействие программных систем независимо от платформы.</a:t>
            </a:r>
          </a:p>
          <a:p>
            <a:r>
              <a:rPr lang="ru-RU" dirty="0" smtClean="0"/>
              <a:t>Веб-службы основаны на базе открытых стандартов и протоколов. Благодаря использованию </a:t>
            </a:r>
            <a:r>
              <a:rPr lang="ru-RU" dirty="0" smtClean="0">
                <a:hlinkClick r:id="rId21" tooltip="XML"/>
              </a:rPr>
              <a:t>XML</a:t>
            </a:r>
            <a:r>
              <a:rPr lang="ru-RU" dirty="0" smtClean="0"/>
              <a:t> достигается простота разработки и отладки веб-служб.</a:t>
            </a:r>
          </a:p>
          <a:p>
            <a:r>
              <a:rPr lang="ru-RU" dirty="0" smtClean="0"/>
              <a:t>Использование интернет-протокола обеспечивает HTTP-взаимодействие программных систем через </a:t>
            </a:r>
            <a:r>
              <a:rPr lang="ru-RU" dirty="0" smtClean="0">
                <a:hlinkClick r:id="rId24" tooltip="Межсетевой экран"/>
              </a:rPr>
              <a:t>межсетевой экран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216FE-B248-457F-93B1-0B10A2A0AF0F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806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Wiki:</a:t>
            </a:r>
          </a:p>
          <a:p>
            <a:r>
              <a:rPr lang="ru-RU" b="1" dirty="0" err="1" smtClean="0"/>
              <a:t>Java</a:t>
            </a:r>
            <a:r>
              <a:rPr lang="ru-RU" b="1" dirty="0" smtClean="0"/>
              <a:t> </a:t>
            </a:r>
            <a:r>
              <a:rPr lang="ru-RU" b="1" dirty="0" err="1" smtClean="0"/>
              <a:t>Message</a:t>
            </a:r>
            <a:r>
              <a:rPr lang="ru-RU" b="1" dirty="0" smtClean="0"/>
              <a:t> </a:t>
            </a:r>
            <a:r>
              <a:rPr lang="ru-RU" b="1" dirty="0" err="1" smtClean="0"/>
              <a:t>Service</a:t>
            </a:r>
            <a:r>
              <a:rPr lang="ru-RU" b="1" dirty="0" smtClean="0"/>
              <a:t> (JMS)</a:t>
            </a:r>
            <a:r>
              <a:rPr lang="ru-RU" dirty="0" smtClean="0"/>
              <a:t> — стандарт </a:t>
            </a:r>
            <a:r>
              <a:rPr lang="ru-RU" dirty="0" smtClean="0">
                <a:hlinkClick r:id="rId3" tooltip="Подпрограммное обеспечение"/>
              </a:rPr>
              <a:t>промежуточного ПО</a:t>
            </a:r>
            <a:r>
              <a:rPr lang="ru-RU" dirty="0" smtClean="0"/>
              <a:t> для рассылки </a:t>
            </a:r>
            <a:r>
              <a:rPr lang="ru-RU" dirty="0" smtClean="0">
                <a:hlinkClick r:id="rId4" tooltip="Сообщение"/>
              </a:rPr>
              <a:t>сообщений</a:t>
            </a:r>
            <a:r>
              <a:rPr lang="ru-RU" dirty="0" smtClean="0"/>
              <a:t>, позволяющий приложениям, выполненным на платформе </a:t>
            </a:r>
            <a:r>
              <a:rPr lang="ru-RU" dirty="0" smtClean="0">
                <a:hlinkClick r:id="rId5" tooltip="J2EE"/>
              </a:rPr>
              <a:t>J2EE</a:t>
            </a:r>
            <a:r>
              <a:rPr lang="ru-RU" dirty="0" smtClean="0"/>
              <a:t>, создавать, посылать, получать и читать сообщения. Коммуникация между компонентами, использующими JMS, асинхронна (процедура не дожидается ответа на своё сообщение) и независима от исполнения компонентов.</a:t>
            </a:r>
          </a:p>
          <a:p>
            <a:r>
              <a:rPr lang="ru-RU" dirty="0" smtClean="0"/>
              <a:t>JMS поддерживает две модели обмена сообщениями: «от пункта к пункту» и «издатель-подписчик».</a:t>
            </a:r>
          </a:p>
          <a:p>
            <a:r>
              <a:rPr lang="ru-RU" dirty="0" smtClean="0"/>
              <a:t>Модель «от пункта к пункту» характеризуется следующим:</a:t>
            </a:r>
          </a:p>
          <a:p>
            <a:r>
              <a:rPr lang="ru-RU" dirty="0" smtClean="0"/>
              <a:t>Каждое сообщение имеет только одного адресата</a:t>
            </a:r>
          </a:p>
          <a:p>
            <a:r>
              <a:rPr lang="ru-RU" dirty="0" smtClean="0"/>
              <a:t>Сообщение попадает в «почтовый ящик», или «</a:t>
            </a:r>
            <a:r>
              <a:rPr lang="ru-RU" dirty="0" smtClean="0">
                <a:hlinkClick r:id="rId6" tooltip="Очередь"/>
              </a:rPr>
              <a:t>очередь</a:t>
            </a:r>
            <a:r>
              <a:rPr lang="ru-RU" dirty="0" smtClean="0"/>
              <a:t>» адресата и может быть прочитано когда угодно. Если адресат не работал в момент отсылки сообщения, сообщение не пропадёт.</a:t>
            </a:r>
          </a:p>
          <a:p>
            <a:r>
              <a:rPr lang="ru-RU" dirty="0" smtClean="0"/>
              <a:t>После получения сообщения адресат посылает извещение.</a:t>
            </a:r>
          </a:p>
          <a:p>
            <a:r>
              <a:rPr lang="ru-RU" dirty="0" smtClean="0"/>
              <a:t>Модель «издатель-подписчик» характеризуется следующим:</a:t>
            </a:r>
          </a:p>
          <a:p>
            <a:r>
              <a:rPr lang="ru-RU" dirty="0" smtClean="0"/>
              <a:t>Подписчик подписывается на определённую «тему»</a:t>
            </a:r>
          </a:p>
          <a:p>
            <a:r>
              <a:rPr lang="ru-RU" dirty="0" smtClean="0"/>
              <a:t>Издатель публикует своё сообщение. Его получают все подписчики этой темы</a:t>
            </a:r>
          </a:p>
          <a:p>
            <a:r>
              <a:rPr lang="ru-RU" dirty="0" smtClean="0"/>
              <a:t>Получатель должен работать и быть подписан в момент отправки сообщения</a:t>
            </a:r>
          </a:p>
          <a:p>
            <a:r>
              <a:rPr lang="ru-RU" b="1" dirty="0" smtClean="0"/>
              <a:t>История версий</a:t>
            </a:r>
          </a:p>
          <a:p>
            <a:r>
              <a:rPr lang="ru-RU" b="1" dirty="0" smtClean="0"/>
              <a:t>JMS 1.0.2b</a:t>
            </a:r>
            <a:r>
              <a:rPr lang="ru-RU" dirty="0" smtClean="0"/>
              <a:t> (Июнь 25, 2001)</a:t>
            </a:r>
          </a:p>
          <a:p>
            <a:r>
              <a:rPr lang="ru-RU" b="1" dirty="0" smtClean="0"/>
              <a:t>JMS 1.1</a:t>
            </a:r>
            <a:r>
              <a:rPr lang="ru-RU" dirty="0" smtClean="0"/>
              <a:t> (Март 18, 2002)</a:t>
            </a:r>
          </a:p>
          <a:p>
            <a:r>
              <a:rPr lang="ru-RU" b="1" dirty="0" smtClean="0"/>
              <a:t>JMS 2.0</a:t>
            </a:r>
            <a:r>
              <a:rPr lang="ru-RU" dirty="0" smtClean="0"/>
              <a:t> (Выпуск планируется на первый квартал 2013 года.)</a:t>
            </a:r>
          </a:p>
          <a:p>
            <a:r>
              <a:rPr lang="ru-RU" b="1" dirty="0" smtClean="0"/>
              <a:t>ПО, поддерживающее стандарт JMS</a:t>
            </a:r>
          </a:p>
          <a:p>
            <a:r>
              <a:rPr lang="ru-RU" dirty="0" smtClean="0"/>
              <a:t>Открытое программное обеспечение:</a:t>
            </a:r>
          </a:p>
          <a:p>
            <a:r>
              <a:rPr lang="ru-RU" dirty="0" err="1" smtClean="0">
                <a:hlinkClick r:id="rId7" tooltip="Apache Software Foundation"/>
              </a:rPr>
              <a:t>Apache</a:t>
            </a:r>
            <a:r>
              <a:rPr lang="ru-RU" dirty="0" smtClean="0"/>
              <a:t> </a:t>
            </a:r>
            <a:r>
              <a:rPr lang="ru-RU" dirty="0" err="1" smtClean="0">
                <a:hlinkClick r:id="rId8"/>
              </a:rPr>
              <a:t>ActiveMQ</a:t>
            </a:r>
            <a:endParaRPr lang="ru-RU" dirty="0" smtClean="0"/>
          </a:p>
          <a:p>
            <a:r>
              <a:rPr lang="ru-RU" dirty="0" err="1" smtClean="0">
                <a:hlinkClick r:id="rId9" tooltip="Openjms (страница отсутствует)"/>
              </a:rPr>
              <a:t>OpenJMS</a:t>
            </a:r>
            <a:r>
              <a:rPr lang="ru-RU" dirty="0" smtClean="0"/>
              <a:t> от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OpenJMS</a:t>
            </a:r>
            <a:r>
              <a:rPr lang="ru-RU" dirty="0" smtClean="0"/>
              <a:t> </a:t>
            </a:r>
            <a:r>
              <a:rPr lang="ru-RU" dirty="0" err="1" smtClean="0"/>
              <a:t>Group</a:t>
            </a:r>
            <a:endParaRPr lang="ru-RU" dirty="0" smtClean="0"/>
          </a:p>
          <a:p>
            <a:r>
              <a:rPr lang="ru-RU" dirty="0" err="1" smtClean="0">
                <a:hlinkClick r:id="rId10" tooltip="JBoss Messaging (страница отсутствует)"/>
              </a:rPr>
              <a:t>JBoss</a:t>
            </a:r>
            <a:r>
              <a:rPr lang="ru-RU" dirty="0" smtClean="0">
                <a:hlinkClick r:id="rId10" tooltip="JBoss Messaging (страница отсутствует)"/>
              </a:rPr>
              <a:t> </a:t>
            </a:r>
            <a:r>
              <a:rPr lang="ru-RU" dirty="0" err="1" smtClean="0">
                <a:hlinkClick r:id="rId10" tooltip="JBoss Messaging (страница отсутствует)"/>
              </a:rPr>
              <a:t>Messaging</a:t>
            </a:r>
            <a:r>
              <a:rPr lang="ru-RU" dirty="0" smtClean="0"/>
              <a:t> от </a:t>
            </a:r>
            <a:r>
              <a:rPr lang="ru-RU" dirty="0" err="1" smtClean="0">
                <a:hlinkClick r:id="rId11" tooltip="JBoss"/>
              </a:rPr>
              <a:t>JBoss</a:t>
            </a:r>
            <a:endParaRPr lang="ru-RU" dirty="0" smtClean="0"/>
          </a:p>
          <a:p>
            <a:r>
              <a:rPr lang="ru-RU" dirty="0" smtClean="0">
                <a:hlinkClick r:id="rId12"/>
              </a:rPr>
              <a:t>JORAM</a:t>
            </a:r>
            <a:r>
              <a:rPr lang="ru-RU" dirty="0" smtClean="0"/>
              <a:t> от OW2</a:t>
            </a:r>
          </a:p>
          <a:p>
            <a:r>
              <a:rPr lang="ru-RU" dirty="0" smtClean="0">
                <a:hlinkClick r:id="rId13" tooltip="Сервер приложений"/>
              </a:rPr>
              <a:t>Сервер приложений</a:t>
            </a:r>
            <a:r>
              <a:rPr lang="ru-RU" dirty="0" smtClean="0"/>
              <a:t> </a:t>
            </a:r>
            <a:r>
              <a:rPr lang="ru-RU" dirty="0" err="1" smtClean="0">
                <a:hlinkClick r:id="rId14" tooltip="Glassfish"/>
              </a:rPr>
              <a:t>Glassfish</a:t>
            </a:r>
            <a:r>
              <a:rPr lang="ru-RU" dirty="0" smtClean="0"/>
              <a:t> (</a:t>
            </a:r>
            <a:r>
              <a:rPr lang="ru-RU" dirty="0" err="1" smtClean="0">
                <a:hlinkClick r:id="rId15" tooltip="Oracle"/>
              </a:rPr>
              <a:t>Oracle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Проприетарные</a:t>
            </a:r>
            <a:r>
              <a:rPr lang="ru-RU" dirty="0" smtClean="0"/>
              <a:t> решения:</a:t>
            </a:r>
          </a:p>
          <a:p>
            <a:r>
              <a:rPr lang="ru-RU" dirty="0" smtClean="0"/>
              <a:t>TIBCO EMS</a:t>
            </a:r>
          </a:p>
          <a:p>
            <a:r>
              <a:rPr lang="ru-RU" dirty="0" err="1" smtClean="0">
                <a:hlinkClick r:id="rId16" tooltip="Sonic MQ (страница отсутствует)"/>
              </a:rPr>
              <a:t>Sonic</a:t>
            </a:r>
            <a:r>
              <a:rPr lang="ru-RU" dirty="0" smtClean="0">
                <a:hlinkClick r:id="rId16" tooltip="Sonic MQ (страница отсутствует)"/>
              </a:rPr>
              <a:t> MQ</a:t>
            </a:r>
            <a:endParaRPr lang="ru-RU" dirty="0" smtClean="0"/>
          </a:p>
          <a:p>
            <a:r>
              <a:rPr lang="ru-RU" dirty="0" err="1" smtClean="0">
                <a:hlinkClick r:id="rId17" tooltip="WebMethods Broker Server (страница отсутствует)"/>
              </a:rPr>
              <a:t>webMethods</a:t>
            </a:r>
            <a:r>
              <a:rPr lang="ru-RU" dirty="0" smtClean="0">
                <a:hlinkClick r:id="rId17" tooltip="WebMethods Broker Server (страница отсутствует)"/>
              </a:rPr>
              <a:t> </a:t>
            </a:r>
            <a:r>
              <a:rPr lang="ru-RU" dirty="0" err="1" smtClean="0">
                <a:hlinkClick r:id="rId17" tooltip="WebMethods Broker Server (страница отсутствует)"/>
              </a:rPr>
              <a:t>Broker</a:t>
            </a:r>
            <a:r>
              <a:rPr lang="ru-RU" dirty="0" smtClean="0">
                <a:hlinkClick r:id="rId17" tooltip="WebMethods Broker Server (страница отсутствует)"/>
              </a:rPr>
              <a:t> </a:t>
            </a:r>
            <a:r>
              <a:rPr lang="ru-RU" dirty="0" err="1" smtClean="0">
                <a:hlinkClick r:id="rId17" tooltip="WebMethods Broker Server (страница отсутствует)"/>
              </a:rPr>
              <a:t>Server</a:t>
            </a:r>
            <a:r>
              <a:rPr lang="ru-RU" dirty="0" smtClean="0"/>
              <a:t> от </a:t>
            </a:r>
            <a:r>
              <a:rPr lang="ru-RU" dirty="0" err="1" smtClean="0">
                <a:hlinkClick r:id="rId18" tooltip="WebMethods"/>
              </a:rPr>
              <a:t>webMethods</a:t>
            </a:r>
            <a:endParaRPr lang="ru-RU" dirty="0" smtClean="0"/>
          </a:p>
          <a:p>
            <a:r>
              <a:rPr lang="ru-RU" dirty="0" err="1" smtClean="0">
                <a:hlinkClick r:id="rId19" tooltip="WebSphere Application Server"/>
              </a:rPr>
              <a:t>WebSphere</a:t>
            </a:r>
            <a:r>
              <a:rPr lang="ru-RU" dirty="0" smtClean="0">
                <a:hlinkClick r:id="rId19" tooltip="WebSphere Application Server"/>
              </a:rPr>
              <a:t> </a:t>
            </a:r>
            <a:r>
              <a:rPr lang="ru-RU" dirty="0" err="1" smtClean="0">
                <a:hlinkClick r:id="rId19" tooltip="WebSphere Application Server"/>
              </a:rPr>
              <a:t>Application</a:t>
            </a:r>
            <a:r>
              <a:rPr lang="ru-RU" dirty="0" smtClean="0">
                <a:hlinkClick r:id="rId19" tooltip="WebSphere Application Server"/>
              </a:rPr>
              <a:t> </a:t>
            </a:r>
            <a:r>
              <a:rPr lang="ru-RU" dirty="0" err="1" smtClean="0">
                <a:hlinkClick r:id="rId19" tooltip="WebSphere Application Server"/>
              </a:rPr>
              <a:t>Server</a:t>
            </a:r>
            <a:r>
              <a:rPr lang="ru-RU" dirty="0" smtClean="0"/>
              <a:t> от </a:t>
            </a:r>
            <a:r>
              <a:rPr lang="ru-RU" dirty="0" smtClean="0">
                <a:hlinkClick r:id="rId20" tooltip="IBM"/>
              </a:rPr>
              <a:t>IBM</a:t>
            </a:r>
            <a:endParaRPr lang="ru-RU" dirty="0" smtClean="0"/>
          </a:p>
          <a:p>
            <a:r>
              <a:rPr lang="ru-RU" dirty="0" smtClean="0">
                <a:hlinkClick r:id="rId21" tooltip="IBM WebSphere MQ"/>
              </a:rPr>
              <a:t>IBM </a:t>
            </a:r>
            <a:r>
              <a:rPr lang="ru-RU" dirty="0" err="1" smtClean="0">
                <a:hlinkClick r:id="rId21" tooltip="IBM WebSphere MQ"/>
              </a:rPr>
              <a:t>WebSphere</a:t>
            </a:r>
            <a:r>
              <a:rPr lang="ru-RU" dirty="0" smtClean="0">
                <a:hlinkClick r:id="rId21" tooltip="IBM WebSphere MQ"/>
              </a:rPr>
              <a:t> MQ</a:t>
            </a:r>
            <a:r>
              <a:rPr lang="ru-RU" dirty="0" smtClean="0"/>
              <a:t> </a:t>
            </a:r>
            <a:r>
              <a:rPr lang="ru-RU" dirty="0" err="1" smtClean="0"/>
              <a:t>from</a:t>
            </a:r>
            <a:r>
              <a:rPr lang="ru-RU" dirty="0" smtClean="0"/>
              <a:t> </a:t>
            </a:r>
            <a:r>
              <a:rPr lang="ru-RU" dirty="0" smtClean="0">
                <a:hlinkClick r:id="rId20" tooltip="IBM"/>
              </a:rPr>
              <a:t>IBM</a:t>
            </a:r>
            <a:r>
              <a:rPr lang="ru-RU" dirty="0" smtClean="0"/>
              <a:t> (бывший </a:t>
            </a:r>
            <a:r>
              <a:rPr lang="ru-RU" dirty="0" err="1" smtClean="0"/>
              <a:t>MQSeries</a:t>
            </a:r>
            <a:r>
              <a:rPr lang="ru-RU" dirty="0" smtClean="0"/>
              <a:t>)</a:t>
            </a:r>
          </a:p>
          <a:p>
            <a:r>
              <a:rPr lang="ru-RU" dirty="0" smtClean="0">
                <a:hlinkClick r:id="rId22" tooltip="SAP NetWeaver"/>
              </a:rPr>
              <a:t>SAP </a:t>
            </a:r>
            <a:r>
              <a:rPr lang="ru-RU" dirty="0" err="1" smtClean="0">
                <a:hlinkClick r:id="rId22" tooltip="SAP NetWeaver"/>
              </a:rPr>
              <a:t>NetWeaver</a:t>
            </a:r>
            <a:r>
              <a:rPr lang="ru-RU" dirty="0" smtClean="0"/>
              <a:t> </a:t>
            </a:r>
            <a:r>
              <a:rPr lang="ru-RU" dirty="0" err="1" smtClean="0">
                <a:hlinkClick r:id="rId23" tooltip="SAP Web Application Server"/>
              </a:rPr>
              <a:t>WebAS</a:t>
            </a:r>
            <a:r>
              <a:rPr lang="ru-RU" dirty="0" smtClean="0"/>
              <a:t> </a:t>
            </a:r>
            <a:r>
              <a:rPr lang="ru-RU" dirty="0" err="1" smtClean="0"/>
              <a:t>Java</a:t>
            </a:r>
            <a:r>
              <a:rPr lang="ru-RU" dirty="0" smtClean="0"/>
              <a:t> JMS от </a:t>
            </a:r>
            <a:r>
              <a:rPr lang="ru-RU" dirty="0" smtClean="0">
                <a:hlinkClick r:id="rId24" tooltip="SAP AG"/>
              </a:rPr>
              <a:t>SAP AG</a:t>
            </a:r>
            <a:endParaRPr lang="ru-RU" dirty="0" smtClean="0"/>
          </a:p>
          <a:p>
            <a:r>
              <a:rPr lang="ru-RU" dirty="0" err="1" smtClean="0">
                <a:hlinkClick r:id="rId25"/>
              </a:rPr>
              <a:t>Oracle</a:t>
            </a:r>
            <a:r>
              <a:rPr lang="ru-RU" dirty="0" smtClean="0">
                <a:hlinkClick r:id="rId25"/>
              </a:rPr>
              <a:t> </a:t>
            </a:r>
            <a:r>
              <a:rPr lang="ru-RU" dirty="0" err="1" smtClean="0">
                <a:hlinkClick r:id="rId25"/>
              </a:rPr>
              <a:t>Streams</a:t>
            </a:r>
            <a:r>
              <a:rPr lang="ru-RU" dirty="0" smtClean="0">
                <a:hlinkClick r:id="rId25"/>
              </a:rPr>
              <a:t> </a:t>
            </a:r>
            <a:r>
              <a:rPr lang="ru-RU" dirty="0" err="1" smtClean="0">
                <a:hlinkClick r:id="rId25"/>
              </a:rPr>
              <a:t>Advanced</a:t>
            </a:r>
            <a:r>
              <a:rPr lang="ru-RU" dirty="0" smtClean="0">
                <a:hlinkClick r:id="rId25"/>
              </a:rPr>
              <a:t> </a:t>
            </a:r>
            <a:r>
              <a:rPr lang="ru-RU" dirty="0" err="1" smtClean="0">
                <a:hlinkClick r:id="rId25"/>
              </a:rPr>
              <a:t>Queuing</a:t>
            </a:r>
            <a:r>
              <a:rPr lang="ru-RU" dirty="0" smtClean="0"/>
              <a:t> от </a:t>
            </a:r>
            <a:r>
              <a:rPr lang="ru-RU" dirty="0" err="1" smtClean="0">
                <a:hlinkClick r:id="rId15" tooltip="Oracle"/>
              </a:rPr>
              <a:t>Oracle</a:t>
            </a:r>
            <a:endParaRPr lang="ru-RU" dirty="0" smtClean="0"/>
          </a:p>
          <a:p>
            <a:r>
              <a:rPr lang="ru-RU" dirty="0" err="1" smtClean="0">
                <a:hlinkClick r:id="rId26" tooltip="Sun Java System Message Queue (страница отсутствует)"/>
              </a:rPr>
              <a:t>Sun</a:t>
            </a:r>
            <a:r>
              <a:rPr lang="ru-RU" dirty="0" smtClean="0">
                <a:hlinkClick r:id="rId26" tooltip="Sun Java System Message Queue (страница отсутствует)"/>
              </a:rPr>
              <a:t> </a:t>
            </a:r>
            <a:r>
              <a:rPr lang="ru-RU" dirty="0" err="1" smtClean="0">
                <a:hlinkClick r:id="rId26" tooltip="Sun Java System Message Queue (страница отсутствует)"/>
              </a:rPr>
              <a:t>Java</a:t>
            </a:r>
            <a:r>
              <a:rPr lang="ru-RU" dirty="0" smtClean="0">
                <a:hlinkClick r:id="rId26" tooltip="Sun Java System Message Queue (страница отсутствует)"/>
              </a:rPr>
              <a:t> </a:t>
            </a:r>
            <a:r>
              <a:rPr lang="ru-RU" dirty="0" err="1" smtClean="0">
                <a:hlinkClick r:id="rId26" tooltip="Sun Java System Message Queue (страница отсутствует)"/>
              </a:rPr>
              <a:t>System</a:t>
            </a:r>
            <a:r>
              <a:rPr lang="ru-RU" dirty="0" smtClean="0">
                <a:hlinkClick r:id="rId26" tooltip="Sun Java System Message Queue (страница отсутствует)"/>
              </a:rPr>
              <a:t> </a:t>
            </a:r>
            <a:r>
              <a:rPr lang="ru-RU" dirty="0" err="1" smtClean="0">
                <a:hlinkClick r:id="rId26" tooltip="Sun Java System Message Queue (страница отсутствует)"/>
              </a:rPr>
              <a:t>Message</a:t>
            </a:r>
            <a:r>
              <a:rPr lang="ru-RU" dirty="0" smtClean="0">
                <a:hlinkClick r:id="rId26" tooltip="Sun Java System Message Queue (страница отсутствует)"/>
              </a:rPr>
              <a:t> </a:t>
            </a:r>
            <a:r>
              <a:rPr lang="ru-RU" dirty="0" err="1" smtClean="0">
                <a:hlinkClick r:id="rId26" tooltip="Sun Java System Message Queue (страница отсутствует)"/>
              </a:rPr>
              <a:t>Queue</a:t>
            </a:r>
            <a:r>
              <a:rPr lang="ru-RU" dirty="0" smtClean="0"/>
              <a:t> … также доступный как </a:t>
            </a:r>
            <a:r>
              <a:rPr lang="ru-RU" dirty="0" err="1" smtClean="0">
                <a:hlinkClick r:id="rId27" tooltip="Open Source"/>
              </a:rPr>
              <a:t>Open</a:t>
            </a:r>
            <a:r>
              <a:rPr lang="ru-RU" dirty="0" smtClean="0">
                <a:hlinkClick r:id="rId27" tooltip="Open Source"/>
              </a:rPr>
              <a:t> </a:t>
            </a:r>
            <a:r>
              <a:rPr lang="ru-RU" dirty="0" err="1" smtClean="0">
                <a:hlinkClick r:id="rId27" tooltip="Open Source"/>
              </a:rPr>
              <a:t>Source</a:t>
            </a:r>
            <a:endParaRPr lang="ru-RU" dirty="0" smtClean="0"/>
          </a:p>
          <a:p>
            <a:r>
              <a:rPr lang="ru-RU" dirty="0" smtClean="0">
                <a:hlinkClick r:id="rId28" tooltip="Weblogic"/>
              </a:rPr>
              <a:t>BEA </a:t>
            </a:r>
            <a:r>
              <a:rPr lang="ru-RU" dirty="0" err="1" smtClean="0">
                <a:hlinkClick r:id="rId28" tooltip="Weblogic"/>
              </a:rPr>
              <a:t>Weblogic</a:t>
            </a:r>
            <a:endParaRPr lang="ru-RU" dirty="0" smtClean="0"/>
          </a:p>
          <a:p>
            <a:r>
              <a:rPr lang="ru-RU" dirty="0" err="1" smtClean="0">
                <a:hlinkClick r:id="rId29"/>
              </a:rPr>
              <a:t>Informatica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216FE-B248-457F-93B1-0B10A2A0AF0F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48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ServerType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216FE-B248-457F-93B1-0B10A2A0AF0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28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Настройка</a:t>
            </a:r>
            <a:r>
              <a:rPr lang="ru-RU" baseline="0" dirty="0" smtClean="0"/>
              <a:t> соединения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216FE-B248-457F-93B1-0B10A2A0AF0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310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Описание</a:t>
            </a:r>
            <a:r>
              <a:rPr lang="ru-RU" baseline="0" dirty="0" smtClean="0"/>
              <a:t> параметров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216FE-B248-457F-93B1-0B10A2A0AF0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47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ODBC </a:t>
            </a:r>
            <a:r>
              <a:rPr lang="ru-RU" dirty="0" smtClean="0"/>
              <a:t>клиент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216FE-B248-457F-93B1-0B10A2A0AF0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425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настройки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216FE-B248-457F-93B1-0B10A2A0AF0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36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Настройка</a:t>
            </a:r>
            <a:r>
              <a:rPr lang="ru-RU" baseline="0" dirty="0" smtClean="0"/>
              <a:t> </a:t>
            </a:r>
            <a:r>
              <a:rPr lang="en-US" baseline="0" dirty="0" smtClean="0"/>
              <a:t>Repeatable read , </a:t>
            </a:r>
            <a:r>
              <a:rPr lang="ru-RU" baseline="0" dirty="0" smtClean="0"/>
              <a:t>не делал настройку тождественную </a:t>
            </a:r>
            <a:r>
              <a:rPr lang="en-US" baseline="0" dirty="0" smtClean="0"/>
              <a:t>win-</a:t>
            </a:r>
            <a:r>
              <a:rPr lang="ru-RU" baseline="0" dirty="0" smtClean="0"/>
              <a:t>инсталляции. Просто пример для </a:t>
            </a:r>
            <a:r>
              <a:rPr lang="en-US" baseline="0" dirty="0" smtClean="0"/>
              <a:t>Linux (</a:t>
            </a:r>
            <a:r>
              <a:rPr lang="en-US" baseline="0" dirty="0" err="1" smtClean="0"/>
              <a:t>aix</a:t>
            </a:r>
            <a:r>
              <a:rPr lang="en-US" baseline="0" dirty="0" smtClean="0"/>
              <a:t> </a:t>
            </a:r>
            <a:r>
              <a:rPr lang="ru-RU" baseline="0" dirty="0" smtClean="0"/>
              <a:t>и </a:t>
            </a:r>
            <a:r>
              <a:rPr lang="en-US" baseline="0" dirty="0" err="1" smtClean="0"/>
              <a:t>hp</a:t>
            </a:r>
            <a:r>
              <a:rPr lang="en-US" baseline="0" dirty="0" smtClean="0"/>
              <a:t> </a:t>
            </a:r>
            <a:r>
              <a:rPr lang="ru-RU" baseline="0" dirty="0" smtClean="0"/>
              <a:t>используют другие переменные для библиотек)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216FE-B248-457F-93B1-0B10A2A0AF0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857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Wiki:</a:t>
            </a:r>
          </a:p>
          <a:p>
            <a:r>
              <a:rPr lang="ru-RU" b="1" dirty="0" smtClean="0"/>
              <a:t>JDBC</a:t>
            </a:r>
            <a:r>
              <a:rPr lang="ru-RU" dirty="0" smtClean="0"/>
              <a:t> (</a:t>
            </a:r>
            <a:r>
              <a:rPr lang="ru-RU" dirty="0" smtClean="0">
                <a:hlinkClick r:id="rId3" tooltip="Английский язык"/>
              </a:rPr>
              <a:t>англ.</a:t>
            </a:r>
            <a:r>
              <a:rPr lang="ru-RU" dirty="0" smtClean="0"/>
              <a:t> </a:t>
            </a:r>
            <a:r>
              <a:rPr lang="ru-RU" dirty="0" err="1" smtClean="0"/>
              <a:t>Java</a:t>
            </a:r>
            <a:r>
              <a:rPr lang="ru-RU" dirty="0" smtClean="0"/>
              <a:t> </a:t>
            </a:r>
            <a:r>
              <a:rPr lang="ru-RU" dirty="0" err="1" smtClean="0"/>
              <a:t>DataBase</a:t>
            </a:r>
            <a:r>
              <a:rPr lang="ru-RU" dirty="0" smtClean="0"/>
              <a:t> </a:t>
            </a:r>
            <a:r>
              <a:rPr lang="ru-RU" dirty="0" err="1" smtClean="0"/>
              <a:t>Connectivity</a:t>
            </a:r>
            <a:r>
              <a:rPr lang="ru-RU" dirty="0" smtClean="0"/>
              <a:t> — </a:t>
            </a:r>
            <a:r>
              <a:rPr lang="ru-RU" i="1" dirty="0" smtClean="0"/>
              <a:t>соединение с базами данных на </a:t>
            </a:r>
            <a:r>
              <a:rPr lang="ru-RU" i="1" dirty="0" err="1" smtClean="0">
                <a:hlinkClick r:id="rId4" tooltip="Java"/>
              </a:rPr>
              <a:t>Java</a:t>
            </a:r>
            <a:r>
              <a:rPr lang="ru-RU" dirty="0" smtClean="0"/>
              <a:t>) — платформенно-независимый промышленный стандарт взаимодействия </a:t>
            </a:r>
            <a:r>
              <a:rPr lang="ru-RU" dirty="0" err="1" smtClean="0"/>
              <a:t>Java</a:t>
            </a:r>
            <a:r>
              <a:rPr lang="ru-RU" dirty="0" smtClean="0"/>
              <a:t>-приложений с различными </a:t>
            </a:r>
            <a:r>
              <a:rPr lang="ru-RU" dirty="0" smtClean="0">
                <a:hlinkClick r:id="rId5" tooltip="СУБД"/>
              </a:rPr>
              <a:t>СУБД</a:t>
            </a:r>
            <a:r>
              <a:rPr lang="ru-RU" dirty="0" smtClean="0"/>
              <a:t>, реализованный в виде пакета </a:t>
            </a:r>
            <a:r>
              <a:rPr lang="ru-RU" dirty="0" err="1" smtClean="0"/>
              <a:t>java.sql</a:t>
            </a:r>
            <a:r>
              <a:rPr lang="ru-RU" dirty="0" smtClean="0"/>
              <a:t>, входящего в состав </a:t>
            </a:r>
            <a:r>
              <a:rPr lang="ru-RU" dirty="0" err="1" smtClean="0">
                <a:hlinkClick r:id="rId6" tooltip="Java SE"/>
              </a:rPr>
              <a:t>Java</a:t>
            </a:r>
            <a:r>
              <a:rPr lang="ru-RU" dirty="0" smtClean="0">
                <a:hlinkClick r:id="rId6" tooltip="Java SE"/>
              </a:rPr>
              <a:t> SE</a:t>
            </a:r>
            <a:r>
              <a:rPr lang="ru-RU" dirty="0" smtClean="0"/>
              <a:t>.</a:t>
            </a:r>
          </a:p>
          <a:p>
            <a:r>
              <a:rPr lang="ru-RU" dirty="0" smtClean="0"/>
              <a:t>JDBC основан на концепции так называемых драйверов, позволяющих получать соединение с базой данных по специально описанному </a:t>
            </a:r>
            <a:r>
              <a:rPr lang="ru-RU" dirty="0" smtClean="0">
                <a:hlinkClick r:id="rId7" tooltip="URL"/>
              </a:rPr>
              <a:t>URL</a:t>
            </a:r>
            <a:r>
              <a:rPr lang="ru-RU" dirty="0" smtClean="0"/>
              <a:t>. Драйверы могут загружаться динамически (во время работы программы). Загрузившись, драйвер сам регистрирует себя и вызывается автоматически, когда программа требует </a:t>
            </a:r>
            <a:r>
              <a:rPr lang="ru-RU" dirty="0" smtClean="0">
                <a:hlinkClick r:id="rId7" tooltip="URL"/>
              </a:rPr>
              <a:t>URL</a:t>
            </a:r>
            <a:r>
              <a:rPr lang="ru-RU" dirty="0" smtClean="0"/>
              <a:t>, содержащий протокол, за который драйвер отвечает.</a:t>
            </a:r>
          </a:p>
          <a:p>
            <a:r>
              <a:rPr lang="ru-RU" b="1" dirty="0" smtClean="0"/>
              <a:t>История</a:t>
            </a:r>
          </a:p>
          <a:p>
            <a:r>
              <a:rPr lang="ru-RU" dirty="0" err="1" smtClean="0"/>
              <a:t>Sun</a:t>
            </a:r>
            <a:r>
              <a:rPr lang="ru-RU" dirty="0" smtClean="0"/>
              <a:t> </a:t>
            </a:r>
            <a:r>
              <a:rPr lang="ru-RU" dirty="0" err="1" smtClean="0"/>
              <a:t>Microsystems</a:t>
            </a:r>
            <a:r>
              <a:rPr lang="ru-RU" dirty="0" smtClean="0"/>
              <a:t> выпустила JDBC как часть </a:t>
            </a:r>
            <a:r>
              <a:rPr lang="ru-RU" dirty="0" smtClean="0">
                <a:hlinkClick r:id="rId8" tooltip="Java Development Kit"/>
              </a:rPr>
              <a:t>JDK</a:t>
            </a:r>
            <a:r>
              <a:rPr lang="ru-RU" dirty="0" smtClean="0"/>
              <a:t> 1.1 19-го февраля 1997 года</a:t>
            </a:r>
            <a:r>
              <a:rPr lang="ru-RU" baseline="30000" dirty="0" smtClean="0">
                <a:hlinkClick r:id="rId9"/>
              </a:rPr>
              <a:t>[1]</a:t>
            </a:r>
            <a:r>
              <a:rPr lang="ru-RU" dirty="0" smtClean="0"/>
              <a:t>. С тех пор он является частью </a:t>
            </a:r>
            <a:r>
              <a:rPr lang="ru-RU" dirty="0" smtClean="0">
                <a:hlinkClick r:id="rId10" tooltip="Java Platform, Standard Edition"/>
              </a:rPr>
              <a:t>JSE</a:t>
            </a:r>
            <a:r>
              <a:rPr lang="ru-RU" dirty="0" smtClean="0"/>
              <a:t>. Классы JDBC находятся в пакетах JAVA </a:t>
            </a:r>
            <a:r>
              <a:rPr lang="ru-RU" dirty="0" err="1" smtClean="0"/>
              <a:t>java.sql</a:t>
            </a:r>
            <a:r>
              <a:rPr lang="ru-RU" dirty="0" smtClean="0"/>
              <a:t> и </a:t>
            </a:r>
            <a:r>
              <a:rPr lang="ru-RU" dirty="0" err="1" smtClean="0"/>
              <a:t>javax.sql</a:t>
            </a:r>
            <a:r>
              <a:rPr lang="ru-RU" dirty="0" smtClean="0"/>
              <a:t>. Начиная с версии 3.1, JDBC разрабатывался в рамках </a:t>
            </a:r>
            <a:r>
              <a:rPr lang="ru-RU" dirty="0" err="1" smtClean="0"/>
              <a:t>Java</a:t>
            </a:r>
            <a:r>
              <a:rPr lang="ru-RU" dirty="0" smtClean="0"/>
              <a:t> </a:t>
            </a:r>
            <a:r>
              <a:rPr lang="ru-RU" dirty="0" err="1" smtClean="0"/>
              <a:t>Community</a:t>
            </a:r>
            <a:r>
              <a:rPr lang="ru-RU" dirty="0" smtClean="0"/>
              <a:t> </a:t>
            </a:r>
            <a:r>
              <a:rPr lang="ru-RU" dirty="0" err="1" smtClean="0"/>
              <a:t>Process</a:t>
            </a:r>
            <a:r>
              <a:rPr lang="ru-RU" dirty="0" smtClean="0"/>
              <a:t> (JCP), который включает в себя стандартизованные спецификации для JAVA разработчиков.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216FE-B248-457F-93B1-0B10A2A0AF0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501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Wiki</a:t>
            </a:r>
          </a:p>
          <a:p>
            <a:r>
              <a:rPr lang="ru-RU" b="1" dirty="0" smtClean="0"/>
              <a:t>ADO</a:t>
            </a:r>
            <a:r>
              <a:rPr lang="ru-RU" dirty="0" smtClean="0"/>
              <a:t> (от </a:t>
            </a:r>
            <a:r>
              <a:rPr lang="ru-RU" dirty="0" smtClean="0">
                <a:hlinkClick r:id="rId3" tooltip="Английский язык"/>
              </a:rPr>
              <a:t>англ.</a:t>
            </a:r>
            <a:r>
              <a:rPr lang="ru-RU" dirty="0" smtClean="0"/>
              <a:t> </a:t>
            </a:r>
            <a:r>
              <a:rPr lang="ru-RU" i="1" dirty="0" err="1" smtClean="0"/>
              <a:t>ActiveX</a:t>
            </a:r>
            <a:r>
              <a:rPr lang="ru-RU" i="1" dirty="0" smtClean="0"/>
              <a:t> </a:t>
            </a:r>
            <a:r>
              <a:rPr lang="ru-RU" i="1" dirty="0" err="1" smtClean="0"/>
              <a:t>Data</a:t>
            </a:r>
            <a:r>
              <a:rPr lang="ru-RU" i="1" dirty="0" smtClean="0"/>
              <a:t> </a:t>
            </a:r>
            <a:r>
              <a:rPr lang="ru-RU" i="1" dirty="0" err="1" smtClean="0"/>
              <a:t>Objects</a:t>
            </a:r>
            <a:r>
              <a:rPr lang="ru-RU" dirty="0" smtClean="0"/>
              <a:t> — «объекты данных </a:t>
            </a:r>
            <a:r>
              <a:rPr lang="ru-RU" dirty="0" err="1" smtClean="0"/>
              <a:t>ActiveX</a:t>
            </a:r>
            <a:r>
              <a:rPr lang="ru-RU" dirty="0" smtClean="0"/>
              <a:t>») — </a:t>
            </a:r>
            <a:r>
              <a:rPr lang="ru-RU" dirty="0" smtClean="0">
                <a:hlinkClick r:id="rId4" tooltip="Интерфейс программирования приложений"/>
              </a:rPr>
              <a:t>интерфейс программирования приложений</a:t>
            </a:r>
            <a:r>
              <a:rPr lang="ru-RU" dirty="0" smtClean="0"/>
              <a:t> для доступа к </a:t>
            </a:r>
            <a:r>
              <a:rPr lang="ru-RU" dirty="0" smtClean="0">
                <a:hlinkClick r:id="rId5" tooltip="Данные"/>
              </a:rPr>
              <a:t>данным</a:t>
            </a:r>
            <a:r>
              <a:rPr lang="ru-RU" dirty="0" smtClean="0"/>
              <a:t>, разработанный компанией </a:t>
            </a:r>
            <a:r>
              <a:rPr lang="ru-RU" dirty="0" err="1" smtClean="0">
                <a:hlinkClick r:id="rId6" tooltip="Майкрософт"/>
              </a:rPr>
              <a:t>Microsoft</a:t>
            </a:r>
            <a:r>
              <a:rPr lang="ru-RU" dirty="0" smtClean="0"/>
              <a:t> (</a:t>
            </a:r>
            <a:r>
              <a:rPr lang="ru-RU" dirty="0" smtClean="0">
                <a:hlinkClick r:id="rId7" tooltip="MS Access"/>
              </a:rPr>
              <a:t>MS </a:t>
            </a:r>
            <a:r>
              <a:rPr lang="ru-RU" dirty="0" err="1" smtClean="0">
                <a:hlinkClick r:id="rId7" tooltip="MS Access"/>
              </a:rPr>
              <a:t>Access</a:t>
            </a:r>
            <a:r>
              <a:rPr lang="ru-RU" dirty="0" smtClean="0"/>
              <a:t>, </a:t>
            </a:r>
            <a:r>
              <a:rPr lang="ru-RU" dirty="0" smtClean="0">
                <a:hlinkClick r:id="rId8" tooltip="MS SQL Server"/>
              </a:rPr>
              <a:t>MS SQL </a:t>
            </a:r>
            <a:r>
              <a:rPr lang="ru-RU" dirty="0" err="1" smtClean="0">
                <a:hlinkClick r:id="rId8" tooltip="MS SQL Server"/>
              </a:rPr>
              <a:t>Server</a:t>
            </a:r>
            <a:r>
              <a:rPr lang="ru-RU" dirty="0" smtClean="0"/>
              <a:t>) и основанный на технологии компонентов </a:t>
            </a:r>
            <a:r>
              <a:rPr lang="ru-RU" dirty="0" err="1" smtClean="0">
                <a:hlinkClick r:id="rId9" tooltip="ActiveX"/>
              </a:rPr>
              <a:t>ActiveX</a:t>
            </a:r>
            <a:r>
              <a:rPr lang="ru-RU" dirty="0" smtClean="0"/>
              <a:t>. ADO позволяет представлять данные из разнообразных источников (</a:t>
            </a:r>
            <a:r>
              <a:rPr lang="ru-RU" dirty="0" smtClean="0">
                <a:hlinkClick r:id="rId10" tooltip="Реляционная СУБД"/>
              </a:rPr>
              <a:t>реляционных баз данных</a:t>
            </a:r>
            <a:r>
              <a:rPr lang="ru-RU" dirty="0" smtClean="0"/>
              <a:t>, текстовых </a:t>
            </a:r>
            <a:r>
              <a:rPr lang="ru-RU" dirty="0" smtClean="0">
                <a:hlinkClick r:id="rId11" tooltip="Файл"/>
              </a:rPr>
              <a:t>файлов</a:t>
            </a:r>
            <a:r>
              <a:rPr lang="ru-RU" dirty="0" smtClean="0"/>
              <a:t> и т. д.) в </a:t>
            </a:r>
            <a:r>
              <a:rPr lang="ru-RU" dirty="0" smtClean="0">
                <a:hlinkClick r:id="rId12" tooltip="Объектно-ориентированное программирование"/>
              </a:rPr>
              <a:t>объектно-ориентированном</a:t>
            </a:r>
            <a:r>
              <a:rPr lang="ru-RU" dirty="0" smtClean="0"/>
              <a:t> виде.</a:t>
            </a:r>
            <a:endParaRPr lang="en-US" dirty="0" smtClean="0"/>
          </a:p>
          <a:p>
            <a:r>
              <a:rPr lang="ru-RU" b="1" dirty="0" smtClean="0"/>
              <a:t>Описание</a:t>
            </a:r>
          </a:p>
          <a:p>
            <a:r>
              <a:rPr lang="ru-RU" dirty="0" smtClean="0"/>
              <a:t>Объектная модель ADO состоит из следующих объектов высокого уровня и семейств объектов:</a:t>
            </a:r>
          </a:p>
          <a:p>
            <a:r>
              <a:rPr lang="ru-RU" dirty="0" err="1" smtClean="0"/>
              <a:t>Connection</a:t>
            </a:r>
            <a:r>
              <a:rPr lang="ru-RU" dirty="0" smtClean="0"/>
              <a:t> (представляет подключение к удалённому источнику данных)</a:t>
            </a:r>
          </a:p>
          <a:p>
            <a:r>
              <a:rPr lang="ru-RU" dirty="0" err="1" smtClean="0"/>
              <a:t>Recordset</a:t>
            </a:r>
            <a:r>
              <a:rPr lang="ru-RU" dirty="0" smtClean="0"/>
              <a:t> (представляет набор строк, полученный от источника данных)</a:t>
            </a:r>
          </a:p>
          <a:p>
            <a:r>
              <a:rPr lang="ru-RU" dirty="0" err="1" smtClean="0"/>
              <a:t>Command</a:t>
            </a:r>
            <a:r>
              <a:rPr lang="ru-RU" dirty="0" smtClean="0"/>
              <a:t> (используется для выполнения команд и </a:t>
            </a:r>
            <a:r>
              <a:rPr lang="ru-RU" dirty="0" smtClean="0">
                <a:hlinkClick r:id="rId13" tooltip="SQL"/>
              </a:rPr>
              <a:t>SQL</a:t>
            </a:r>
            <a:r>
              <a:rPr lang="ru-RU" dirty="0" smtClean="0"/>
              <a:t>-запросов с параметрами)</a:t>
            </a:r>
          </a:p>
          <a:p>
            <a:r>
              <a:rPr lang="ru-RU" dirty="0" err="1" smtClean="0"/>
              <a:t>Record</a:t>
            </a:r>
            <a:r>
              <a:rPr lang="ru-RU" dirty="0" smtClean="0"/>
              <a:t> (может представлять одну запись объекта </a:t>
            </a:r>
            <a:r>
              <a:rPr lang="ru-RU" dirty="0" err="1" smtClean="0"/>
              <a:t>Recordset</a:t>
            </a:r>
            <a:r>
              <a:rPr lang="ru-RU" dirty="0" smtClean="0"/>
              <a:t> или же иерархическую структуру, состоящую из текстовых данных)</a:t>
            </a:r>
          </a:p>
          <a:p>
            <a:r>
              <a:rPr lang="ru-RU" dirty="0" err="1" smtClean="0"/>
              <a:t>Stream</a:t>
            </a:r>
            <a:r>
              <a:rPr lang="ru-RU" dirty="0" smtClean="0"/>
              <a:t> (используется для чтения и записи потоковых данных, например, документов XML или двоичных объектов)</a:t>
            </a:r>
          </a:p>
          <a:p>
            <a:r>
              <a:rPr lang="ru-RU" dirty="0" err="1" smtClean="0"/>
              <a:t>Errors</a:t>
            </a:r>
            <a:r>
              <a:rPr lang="ru-RU" dirty="0" smtClean="0"/>
              <a:t> (представляет ошибки)</a:t>
            </a:r>
          </a:p>
          <a:p>
            <a:r>
              <a:rPr lang="ru-RU" dirty="0" err="1" smtClean="0"/>
              <a:t>Fields</a:t>
            </a:r>
            <a:r>
              <a:rPr lang="ru-RU" dirty="0" smtClean="0"/>
              <a:t> (представляет столбцы таблицы базы данных)</a:t>
            </a:r>
          </a:p>
          <a:p>
            <a:r>
              <a:rPr lang="ru-RU" dirty="0" err="1" smtClean="0"/>
              <a:t>Parameters</a:t>
            </a:r>
            <a:r>
              <a:rPr lang="ru-RU" dirty="0" smtClean="0"/>
              <a:t> (представляет набор параметров </a:t>
            </a:r>
            <a:r>
              <a:rPr lang="ru-RU" dirty="0" smtClean="0">
                <a:hlinkClick r:id="rId13" tooltip="SQL"/>
              </a:rPr>
              <a:t>SQL</a:t>
            </a:r>
            <a:r>
              <a:rPr lang="ru-RU" dirty="0" smtClean="0"/>
              <a:t>-инструкции)</a:t>
            </a:r>
          </a:p>
          <a:p>
            <a:r>
              <a:rPr lang="ru-RU" dirty="0" err="1" smtClean="0"/>
              <a:t>Properties</a:t>
            </a:r>
            <a:r>
              <a:rPr lang="ru-RU" dirty="0" smtClean="0"/>
              <a:t> (представляет набор свойств объекта)</a:t>
            </a:r>
          </a:p>
          <a:p>
            <a:r>
              <a:rPr lang="ru-RU" dirty="0" smtClean="0"/>
              <a:t>Компоненты ADO используются в языках высокого уровня, таких как </a:t>
            </a:r>
            <a:r>
              <a:rPr lang="ru-RU" dirty="0" err="1" smtClean="0">
                <a:hlinkClick r:id="rId14" tooltip="VBScript"/>
              </a:rPr>
              <a:t>VBScript</a:t>
            </a:r>
            <a:r>
              <a:rPr lang="ru-RU" dirty="0" smtClean="0"/>
              <a:t> в </a:t>
            </a:r>
            <a:r>
              <a:rPr lang="ru-RU" dirty="0" smtClean="0">
                <a:hlinkClick r:id="rId15" tooltip="Active Server Pages"/>
              </a:rPr>
              <a:t>ASP</a:t>
            </a:r>
            <a:r>
              <a:rPr lang="ru-RU" dirty="0" smtClean="0"/>
              <a:t>, </a:t>
            </a:r>
            <a:r>
              <a:rPr lang="ru-RU" dirty="0" err="1" smtClean="0">
                <a:hlinkClick r:id="rId16" tooltip="JScript"/>
              </a:rPr>
              <a:t>JScript</a:t>
            </a:r>
            <a:r>
              <a:rPr lang="ru-RU" dirty="0" smtClean="0"/>
              <a:t> в </a:t>
            </a:r>
            <a:r>
              <a:rPr lang="ru-RU" dirty="0" smtClean="0">
                <a:hlinkClick r:id="rId17" tooltip="WSH"/>
              </a:rPr>
              <a:t>WSH</a:t>
            </a:r>
            <a:r>
              <a:rPr lang="ru-RU" dirty="0" smtClean="0"/>
              <a:t>, </a:t>
            </a:r>
            <a:r>
              <a:rPr lang="ru-RU" dirty="0" err="1" smtClean="0">
                <a:hlinkClick r:id="rId18" tooltip="Visual Basic"/>
              </a:rPr>
              <a:t>Visual</a:t>
            </a:r>
            <a:r>
              <a:rPr lang="ru-RU" dirty="0" smtClean="0">
                <a:hlinkClick r:id="rId18" tooltip="Visual Basic"/>
              </a:rPr>
              <a:t> </a:t>
            </a:r>
            <a:r>
              <a:rPr lang="ru-RU" dirty="0" err="1" smtClean="0">
                <a:hlinkClick r:id="rId18" tooltip="Visual Basic"/>
              </a:rPr>
              <a:t>Basic</a:t>
            </a:r>
            <a:r>
              <a:rPr lang="ru-RU" dirty="0" smtClean="0"/>
              <a:t>, </a:t>
            </a:r>
            <a:r>
              <a:rPr lang="ru-RU" dirty="0" err="1" smtClean="0">
                <a:hlinkClick r:id="rId19" tooltip="Delphi (язык программирования)"/>
              </a:rPr>
              <a:t>Delphi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Последней версией ADO является версия 2.8. В рамках платформы </a:t>
            </a:r>
            <a:r>
              <a:rPr lang="ru-RU" dirty="0" err="1" smtClean="0">
                <a:hlinkClick r:id="rId20" tooltip="Microsoft .NET"/>
              </a:rPr>
              <a:t>Microsoft</a:t>
            </a:r>
            <a:r>
              <a:rPr lang="ru-RU" dirty="0" smtClean="0">
                <a:hlinkClick r:id="rId20" tooltip="Microsoft .NET"/>
              </a:rPr>
              <a:t> .NET</a:t>
            </a:r>
            <a:r>
              <a:rPr lang="ru-RU" dirty="0" smtClean="0"/>
              <a:t> интерфейс ADO заменён </a:t>
            </a:r>
            <a:r>
              <a:rPr lang="ru-RU" dirty="0" smtClean="0">
                <a:hlinkClick r:id="rId21" tooltip="ADO.NET"/>
              </a:rPr>
              <a:t>ADO.NET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216FE-B248-457F-93B1-0B10A2A0AF0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756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A0D8-FBA8-4A37-9CE6-FA5BA4CF01DE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B6CA-A2E5-4E87-91E7-D2C070E35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26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A0D8-FBA8-4A37-9CE6-FA5BA4CF01DE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B6CA-A2E5-4E87-91E7-D2C070E35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30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A0D8-FBA8-4A37-9CE6-FA5BA4CF01DE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B6CA-A2E5-4E87-91E7-D2C070E35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861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A0D8-FBA8-4A37-9CE6-FA5BA4CF01DE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B6CA-A2E5-4E87-91E7-D2C070E35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159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A0D8-FBA8-4A37-9CE6-FA5BA4CF01DE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B6CA-A2E5-4E87-91E7-D2C070E35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3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A0D8-FBA8-4A37-9CE6-FA5BA4CF01DE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B6CA-A2E5-4E87-91E7-D2C070E35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26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A0D8-FBA8-4A37-9CE6-FA5BA4CF01DE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B6CA-A2E5-4E87-91E7-D2C070E35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02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A0D8-FBA8-4A37-9CE6-FA5BA4CF01DE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B6CA-A2E5-4E87-91E7-D2C070E35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15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A0D8-FBA8-4A37-9CE6-FA5BA4CF01DE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B6CA-A2E5-4E87-91E7-D2C070E35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422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A0D8-FBA8-4A37-9CE6-FA5BA4CF01DE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B6CA-A2E5-4E87-91E7-D2C070E35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04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A0D8-FBA8-4A37-9CE6-FA5BA4CF01DE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B6CA-A2E5-4E87-91E7-D2C070E35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5A0D8-FBA8-4A37-9CE6-FA5BA4CF01DE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AB6CA-A2E5-4E87-91E7-D2C070E35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6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ro4gl.ru/webinar/testconnect.c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pro4gl.ru/webinar/demoodbc.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ro4gl.ru/webinar/jtest.java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acle.com/technetwork/database/enterprise-edition/downloads/112010-win32soft-098987.html" TargetMode="External"/><Relationship Id="rId2" Type="http://schemas.openxmlformats.org/officeDocument/2006/relationships/hyperlink" Target="http://www.oracle.com/technetwork/community/developer-vm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pro4gl.ru/webinar/adorecordset.zi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knowledgebase.progress.com/articles/Article/17082?popup=true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hyperlink" Target="http://pro4gl.ru/webinar/ascall.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hyperlink" Target="http://pro4gl.ru/webinar/customer.p" TargetMode="Externa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ro4gl.ru/webinar/jcl.zip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r.ru/DailyInfoWebServ/DailyInfo.asm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pro4gl.ru/webinar/cbr.p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://tomcat.apache.org/download-70.cgi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o4gl.ru/webinar/oewebcall.p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pro4gl.ru/webinar/ptpsend.p" TargetMode="External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hyperlink" Target="http://pro4gl.ru/webinar/ptp-recv.p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forum.csbi-progress.ru/" TargetMode="External"/><Relationship Id="rId3" Type="http://schemas.openxmlformats.org/officeDocument/2006/relationships/hyperlink" Target="http://www.progress-tech.ru/" TargetMode="External"/><Relationship Id="rId7" Type="http://schemas.openxmlformats.org/officeDocument/2006/relationships/hyperlink" Target="http://www.centos.org/" TargetMode="External"/><Relationship Id="rId2" Type="http://schemas.openxmlformats.org/officeDocument/2006/relationships/hyperlink" Target="http://www.psdn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crosoft.com/" TargetMode="External"/><Relationship Id="rId5" Type="http://schemas.openxmlformats.org/officeDocument/2006/relationships/hyperlink" Target="http://www.oracle.com/" TargetMode="External"/><Relationship Id="rId4" Type="http://schemas.openxmlformats.org/officeDocument/2006/relationships/hyperlink" Target="http://www.virtualbox.org/" TargetMode="External"/><Relationship Id="rId9" Type="http://schemas.openxmlformats.org/officeDocument/2006/relationships/hyperlink" Target="http://pro4gl.ru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quafold.com/aquadatastudio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o4gl.ru/webinar/odbcinst.ini" TargetMode="External"/><Relationship Id="rId5" Type="http://schemas.openxmlformats.org/officeDocument/2006/relationships/hyperlink" Target="http://pro4gl.ru/webinar/odbc.ini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200" dirty="0" smtClean="0">
                <a:cs typeface="Arial" pitchFamily="34" charset="0"/>
              </a:rPr>
              <a:t>Обмен данными с </a:t>
            </a:r>
            <a:r>
              <a:rPr lang="en-US" sz="3200" dirty="0" smtClean="0">
                <a:cs typeface="Arial" pitchFamily="34" charset="0"/>
              </a:rPr>
              <a:t>“</a:t>
            </a:r>
            <a:r>
              <a:rPr lang="ru-RU" sz="3200" dirty="0" smtClean="0">
                <a:cs typeface="Arial" pitchFamily="34" charset="0"/>
              </a:rPr>
              <a:t>внешними</a:t>
            </a:r>
            <a:r>
              <a:rPr lang="en-US" sz="3200" dirty="0" smtClean="0">
                <a:cs typeface="Arial" pitchFamily="34" charset="0"/>
              </a:rPr>
              <a:t>”</a:t>
            </a:r>
            <a:r>
              <a:rPr lang="ru-RU" sz="3200" dirty="0" smtClean="0">
                <a:cs typeface="Arial" pitchFamily="34" charset="0"/>
              </a:rPr>
              <a:t> средами</a:t>
            </a:r>
            <a:endParaRPr lang="ru-RU" sz="3200" dirty="0"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424" y="5805262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Дмитрий </a:t>
            </a:r>
            <a:r>
              <a:rPr lang="ru-RU" dirty="0" err="1" smtClean="0"/>
              <a:t>Лишафаев</a:t>
            </a:r>
            <a:endParaRPr lang="en-US" dirty="0" smtClean="0"/>
          </a:p>
          <a:p>
            <a:r>
              <a:rPr lang="en-US" dirty="0" smtClean="0"/>
              <a:t>http://pro4gl.ru</a:t>
            </a:r>
            <a:endParaRPr lang="ru-RU" dirty="0" smtClean="0"/>
          </a:p>
          <a:p>
            <a:r>
              <a:rPr lang="en-US" dirty="0" smtClean="0"/>
              <a:t>dmi@pro4gl.ru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4063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7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ODBC/UNIX: </a:t>
            </a:r>
            <a:r>
              <a:rPr lang="ru-RU" dirty="0" smtClean="0"/>
              <a:t>Клиент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96666"/>
            <a:ext cx="44577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5" y="1614240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http://pro4gl.ru/webinar/testconnect.c</a:t>
            </a:r>
            <a:endParaRPr lang="en-US" dirty="0" smtClean="0"/>
          </a:p>
          <a:p>
            <a:r>
              <a:rPr lang="en-US" sz="1600" dirty="0" smtClean="0"/>
              <a:t># cc -o </a:t>
            </a:r>
            <a:r>
              <a:rPr lang="en-US" sz="1600" dirty="0" err="1" smtClean="0"/>
              <a:t>testconnect</a:t>
            </a:r>
            <a:r>
              <a:rPr lang="en-US" sz="1600" dirty="0" smtClean="0"/>
              <a:t> -I$DLC/</a:t>
            </a:r>
            <a:r>
              <a:rPr lang="en-US" sz="1600" dirty="0" err="1" smtClean="0"/>
              <a:t>odbc</a:t>
            </a:r>
            <a:r>
              <a:rPr lang="en-US" sz="1600" dirty="0" smtClean="0"/>
              <a:t>/include -L$DLC/</a:t>
            </a:r>
            <a:r>
              <a:rPr lang="en-US" sz="1600" dirty="0" err="1" smtClean="0"/>
              <a:t>odbc</a:t>
            </a:r>
            <a:r>
              <a:rPr lang="en-US" sz="1600" dirty="0" smtClean="0"/>
              <a:t>/lib -</a:t>
            </a:r>
            <a:r>
              <a:rPr lang="en-US" sz="1600" dirty="0" err="1" smtClean="0"/>
              <a:t>lodbc</a:t>
            </a:r>
            <a:r>
              <a:rPr lang="en-US" sz="1600" dirty="0" smtClean="0"/>
              <a:t> </a:t>
            </a:r>
            <a:r>
              <a:rPr lang="en-US" sz="1600" dirty="0" err="1" smtClean="0"/>
              <a:t>testconnect.c</a:t>
            </a:r>
            <a:endParaRPr lang="en-US" sz="1600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5" y="3645024"/>
            <a:ext cx="85689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http://pro4gl.ru/webinar/demoodbc.c</a:t>
            </a:r>
            <a:endParaRPr lang="en-US" dirty="0" smtClean="0"/>
          </a:p>
          <a:p>
            <a:r>
              <a:rPr lang="en-US" sz="1600" dirty="0" smtClean="0"/>
              <a:t># </a:t>
            </a:r>
            <a:r>
              <a:rPr lang="en-US" sz="1600" dirty="0" err="1" smtClean="0"/>
              <a:t>gcc</a:t>
            </a:r>
            <a:r>
              <a:rPr lang="en-US" sz="1600" dirty="0" smtClean="0"/>
              <a:t> -o </a:t>
            </a:r>
            <a:r>
              <a:rPr lang="en-US" sz="1600" dirty="0" err="1" smtClean="0"/>
              <a:t>demoodbc</a:t>
            </a:r>
            <a:r>
              <a:rPr lang="en-US" sz="1600" dirty="0" smtClean="0"/>
              <a:t> -I$DLC/</a:t>
            </a:r>
            <a:r>
              <a:rPr lang="en-US" sz="1600" dirty="0" err="1" smtClean="0"/>
              <a:t>odbc</a:t>
            </a:r>
            <a:r>
              <a:rPr lang="en-US" sz="1600" dirty="0" smtClean="0"/>
              <a:t>/include </a:t>
            </a:r>
            <a:r>
              <a:rPr lang="en-US" sz="1600" dirty="0" err="1" smtClean="0"/>
              <a:t>demoodbc.c</a:t>
            </a:r>
            <a:r>
              <a:rPr lang="en-US" sz="1600" dirty="0" smtClean="0"/>
              <a:t> -L$DLC/</a:t>
            </a:r>
            <a:r>
              <a:rPr lang="en-US" sz="1600" dirty="0" err="1" smtClean="0"/>
              <a:t>odbc</a:t>
            </a:r>
            <a:r>
              <a:rPr lang="en-US" sz="1600" dirty="0" smtClean="0"/>
              <a:t>/lib -</a:t>
            </a:r>
            <a:r>
              <a:rPr lang="en-US" sz="1600" dirty="0" err="1" smtClean="0"/>
              <a:t>lodbc</a:t>
            </a:r>
            <a:r>
              <a:rPr lang="en-US" sz="1600" dirty="0" smtClean="0"/>
              <a:t> -</a:t>
            </a:r>
            <a:r>
              <a:rPr lang="en-US" sz="1600" dirty="0" err="1" smtClean="0"/>
              <a:t>lodbcinst</a:t>
            </a:r>
            <a:r>
              <a:rPr lang="en-US" sz="1600" dirty="0" smtClean="0"/>
              <a:t> -lpgicu26</a:t>
            </a:r>
            <a:endParaRPr lang="ru-RU" sz="1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60577"/>
            <a:ext cx="4234606" cy="235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88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JDBC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2236837"/>
            <a:ext cx="76009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1524" y="4763720"/>
            <a:ext cx="3440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$</a:t>
            </a:r>
            <a:r>
              <a:rPr lang="en-US" dirty="0"/>
              <a:t>DLC</a:t>
            </a:r>
            <a:r>
              <a:rPr lang="ru-RU" dirty="0"/>
              <a:t>/</a:t>
            </a:r>
            <a:r>
              <a:rPr lang="en-US" dirty="0"/>
              <a:t>java</a:t>
            </a:r>
            <a:r>
              <a:rPr lang="ru-RU" dirty="0"/>
              <a:t>/</a:t>
            </a:r>
            <a:r>
              <a:rPr lang="en-US" dirty="0" err="1"/>
              <a:t>openedge</a:t>
            </a:r>
            <a:r>
              <a:rPr lang="ru-RU" dirty="0"/>
              <a:t>.</a:t>
            </a:r>
            <a:r>
              <a:rPr lang="en-US" dirty="0"/>
              <a:t>jar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680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JDBC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271" y="162880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Настройка песочницы</a:t>
            </a:r>
            <a:r>
              <a:rPr lang="en-US" dirty="0" smtClean="0"/>
              <a:t>: </a:t>
            </a:r>
            <a:r>
              <a:rPr lang="en-US" dirty="0" err="1" smtClean="0"/>
              <a:t>CentOS</a:t>
            </a:r>
            <a:r>
              <a:rPr lang="en-US" dirty="0" smtClean="0"/>
              <a:t> 6.3 -&gt; Win 2012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1271" y="2025714"/>
            <a:ext cx="6238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Настроенная среда +</a:t>
            </a:r>
            <a:r>
              <a:rPr lang="en-US" dirty="0" smtClean="0"/>
              <a:t> CLASSPATH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86979"/>
            <a:ext cx="64960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4325569"/>
            <a:ext cx="3504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http://pro4gl.ru/webinar/jtest.java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76390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52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OpenEdge</a:t>
            </a:r>
            <a:r>
              <a:rPr lang="en-US" dirty="0" smtClean="0"/>
              <a:t> to foreign DB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844824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Песочница </a:t>
            </a:r>
            <a:r>
              <a:rPr lang="en-US" dirty="0" smtClean="0"/>
              <a:t>: prebuilt Developer VM’s  - Database App Development VM:</a:t>
            </a:r>
          </a:p>
          <a:p>
            <a:r>
              <a:rPr lang="en-US" dirty="0" smtClean="0">
                <a:hlinkClick r:id="rId2"/>
              </a:rPr>
              <a:t>http://www.oracle.com/technetwork/community/developer-vm/index.html</a:t>
            </a:r>
            <a:endParaRPr lang="en-US" dirty="0" smtClean="0"/>
          </a:p>
          <a:p>
            <a:r>
              <a:rPr lang="en-US" dirty="0" smtClean="0"/>
              <a:t>Oracle Linux 5 / Oracle 11g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2768154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Firewall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Пароли – </a:t>
            </a:r>
            <a:r>
              <a:rPr lang="en-US" dirty="0" smtClean="0"/>
              <a:t>oracle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emctl</a:t>
            </a:r>
            <a:r>
              <a:rPr lang="en-US" dirty="0" smtClean="0"/>
              <a:t> – sys/oracle (SYSDBA)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Пользователь </a:t>
            </a:r>
            <a:r>
              <a:rPr lang="en-US" dirty="0" smtClean="0"/>
              <a:t>– </a:t>
            </a:r>
            <a:r>
              <a:rPr lang="en-US" dirty="0" err="1" smtClean="0"/>
              <a:t>scott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Database instance - </a:t>
            </a:r>
            <a:r>
              <a:rPr lang="en-US" dirty="0" err="1" smtClean="0"/>
              <a:t>orcl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4245482"/>
            <a:ext cx="8304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Песочница</a:t>
            </a:r>
            <a:r>
              <a:rPr lang="en-US" dirty="0" smtClean="0"/>
              <a:t>: Win Server 2008R2 + Oracle Database Client + OE 10.2B (+ OE </a:t>
            </a:r>
            <a:r>
              <a:rPr lang="en-US" dirty="0" err="1" smtClean="0"/>
              <a:t>DataServer</a:t>
            </a:r>
            <a:r>
              <a:rPr lang="en-US" dirty="0" smtClean="0"/>
              <a:t>)</a:t>
            </a:r>
          </a:p>
          <a:p>
            <a:r>
              <a:rPr lang="en-US" sz="1400" dirty="0" smtClean="0">
                <a:hlinkClick r:id="rId3"/>
              </a:rPr>
              <a:t>http://www.oracle.com/technetwork/database/enterprise-edition/downloads/112010-win32soft-098987.html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478409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Firewall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SysWOW64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30421"/>
            <a:ext cx="5410200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121" y="2768154"/>
            <a:ext cx="638175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348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/>
              <a:t>ADO.RecordSet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66945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Настраиваем </a:t>
            </a:r>
            <a:r>
              <a:rPr lang="en-US" dirty="0" smtClean="0"/>
              <a:t>ODBC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54116"/>
            <a:ext cx="440055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13198"/>
            <a:ext cx="5391150" cy="3448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053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/>
              <a:t>ADO.RecordSet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62714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 2008R2 -&gt; Oracle Linux 5 / 11g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204869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http://pro4gl.ru/webinar/adorecordset.zip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4095750" cy="3514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35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/>
              <a:t>ADO.RecordSet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1556792"/>
            <a:ext cx="3905250" cy="515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2276872"/>
            <a:ext cx="5314950" cy="3381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345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/>
              <a:t>OpenEdge</a:t>
            </a:r>
            <a:r>
              <a:rPr lang="en-US" dirty="0" smtClean="0"/>
              <a:t> </a:t>
            </a:r>
            <a:r>
              <a:rPr lang="en-US" dirty="0" err="1" smtClean="0"/>
              <a:t>DataServer</a:t>
            </a:r>
            <a:r>
              <a:rPr lang="en-US" dirty="0" smtClean="0"/>
              <a:t> for ORACLE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54750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Создание </a:t>
            </a:r>
            <a:r>
              <a:rPr lang="en-US" dirty="0" smtClean="0"/>
              <a:t>schema holder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38933"/>
            <a:ext cx="4333875" cy="15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67544" y="3717032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3"/>
              </a:rPr>
              <a:t>http://knowledgebase.progress.com/articles/Article/17082?popup=true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4112260"/>
            <a:ext cx="5382344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050" dirty="0" err="1">
                <a:latin typeface="Courier New" pitchFamily="49" charset="0"/>
                <a:cs typeface="Courier New" pitchFamily="49" charset="0"/>
              </a:rPr>
              <a:t>oracle@localhost</a:t>
            </a:r>
            <a:r>
              <a:rPr lang="en-US" sz="1050" dirty="0">
                <a:latin typeface="Courier New" pitchFamily="49" charset="0"/>
                <a:cs typeface="Courier New" pitchFamily="49" charset="0"/>
              </a:rPr>
              <a:t> ~]$ </a:t>
            </a:r>
            <a:r>
              <a:rPr lang="en-US" sz="1050" dirty="0" err="1">
                <a:latin typeface="Courier New" pitchFamily="49" charset="0"/>
                <a:cs typeface="Courier New" pitchFamily="49" charset="0"/>
              </a:rPr>
              <a:t>sqlplus</a:t>
            </a:r>
            <a:r>
              <a:rPr lang="en-US" sz="10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50" dirty="0" err="1">
                <a:latin typeface="Courier New" pitchFamily="49" charset="0"/>
                <a:cs typeface="Courier New" pitchFamily="49" charset="0"/>
              </a:rPr>
              <a:t>orcl</a:t>
            </a:r>
            <a:r>
              <a:rPr lang="en-US" sz="1050" dirty="0">
                <a:latin typeface="Courier New" pitchFamily="49" charset="0"/>
                <a:cs typeface="Courier New" pitchFamily="49" charset="0"/>
              </a:rPr>
              <a:t> as </a:t>
            </a:r>
            <a:r>
              <a:rPr lang="en-US" sz="1050" dirty="0" err="1">
                <a:latin typeface="Courier New" pitchFamily="49" charset="0"/>
                <a:cs typeface="Courier New" pitchFamily="49" charset="0"/>
              </a:rPr>
              <a:t>sysdba</a:t>
            </a:r>
            <a:endParaRPr lang="ru-RU" sz="105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50" b="1" dirty="0">
                <a:solidFill>
                  <a:srgbClr val="FF0000"/>
                </a:solidFill>
              </a:rPr>
              <a:t>Here is the list of tables that require SELECT permissions</a:t>
            </a:r>
            <a:r>
              <a:rPr lang="en-US" sz="1050" dirty="0"/>
              <a:t/>
            </a:r>
            <a:br>
              <a:rPr lang="en-US" sz="1050" dirty="0"/>
            </a:b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sys.argument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$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sys.col</a:t>
            </a:r>
            <a:r>
              <a:rPr lang="en-US" sz="1050" dirty="0">
                <a:latin typeface="Courier New" pitchFamily="49" charset="0"/>
                <a:cs typeface="Courier New" pitchFamily="49" charset="0"/>
              </a:rPr>
              <a:t>$</a:t>
            </a:r>
            <a:br>
              <a:rPr lang="en-US" sz="1050" dirty="0">
                <a:latin typeface="Courier New" pitchFamily="49" charset="0"/>
                <a:cs typeface="Courier New" pitchFamily="49" charset="0"/>
              </a:rPr>
            </a:b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sys.com$     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sys.con</a:t>
            </a:r>
            <a:r>
              <a:rPr lang="en-US" sz="1050" dirty="0">
                <a:latin typeface="Courier New" pitchFamily="49" charset="0"/>
                <a:cs typeface="Courier New" pitchFamily="49" charset="0"/>
              </a:rPr>
              <a:t>$</a:t>
            </a:r>
            <a:br>
              <a:rPr lang="en-US" sz="1050" dirty="0">
                <a:latin typeface="Courier New" pitchFamily="49" charset="0"/>
                <a:cs typeface="Courier New" pitchFamily="49" charset="0"/>
              </a:rPr>
            </a:b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sys.dual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sys.icol</a:t>
            </a:r>
            <a:r>
              <a:rPr lang="en-US" sz="1050" dirty="0">
                <a:latin typeface="Courier New" pitchFamily="49" charset="0"/>
                <a:cs typeface="Courier New" pitchFamily="49" charset="0"/>
              </a:rPr>
              <a:t>$</a:t>
            </a:r>
            <a:br>
              <a:rPr lang="en-US" sz="1050" dirty="0">
                <a:latin typeface="Courier New" pitchFamily="49" charset="0"/>
                <a:cs typeface="Courier New" pitchFamily="49" charset="0"/>
              </a:rPr>
            </a:b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sys.ind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$     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sys.link</a:t>
            </a:r>
            <a:r>
              <a:rPr lang="en-US" sz="1050" dirty="0">
                <a:latin typeface="Courier New" pitchFamily="49" charset="0"/>
                <a:cs typeface="Courier New" pitchFamily="49" charset="0"/>
              </a:rPr>
              <a:t>$</a:t>
            </a:r>
            <a:br>
              <a:rPr lang="en-US" sz="1050" dirty="0">
                <a:latin typeface="Courier New" pitchFamily="49" charset="0"/>
                <a:cs typeface="Courier New" pitchFamily="49" charset="0"/>
              </a:rPr>
            </a:b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sys.obj$     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sys.procedure</a:t>
            </a:r>
            <a:r>
              <a:rPr lang="en-US" sz="1050" dirty="0">
                <a:latin typeface="Courier New" pitchFamily="49" charset="0"/>
                <a:cs typeface="Courier New" pitchFamily="49" charset="0"/>
              </a:rPr>
              <a:t>$</a:t>
            </a:r>
            <a:br>
              <a:rPr lang="en-US" sz="1050" dirty="0">
                <a:latin typeface="Courier New" pitchFamily="49" charset="0"/>
                <a:cs typeface="Courier New" pitchFamily="49" charset="0"/>
              </a:rPr>
            </a:b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sys.seq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$     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sys.syn</a:t>
            </a:r>
            <a:r>
              <a:rPr lang="en-US" sz="1050" dirty="0">
                <a:latin typeface="Courier New" pitchFamily="49" charset="0"/>
                <a:cs typeface="Courier New" pitchFamily="49" charset="0"/>
              </a:rPr>
              <a:t>$</a:t>
            </a:r>
            <a:br>
              <a:rPr lang="en-US" sz="1050" dirty="0">
                <a:latin typeface="Courier New" pitchFamily="49" charset="0"/>
                <a:cs typeface="Courier New" pitchFamily="49" charset="0"/>
              </a:rPr>
            </a:b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sys.tab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$     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sys.user</a:t>
            </a:r>
            <a:r>
              <a:rPr lang="en-US" sz="1050" dirty="0">
                <a:latin typeface="Courier New" pitchFamily="49" charset="0"/>
                <a:cs typeface="Courier New" pitchFamily="49" charset="0"/>
              </a:rPr>
              <a:t>$</a:t>
            </a:r>
            <a:br>
              <a:rPr lang="en-US" sz="1050" dirty="0">
                <a:latin typeface="Courier New" pitchFamily="49" charset="0"/>
                <a:cs typeface="Courier New" pitchFamily="49" charset="0"/>
              </a:rPr>
            </a:b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sys.view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$    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sys.ts</a:t>
            </a:r>
            <a:r>
              <a:rPr lang="en-US" sz="1050" dirty="0">
                <a:latin typeface="Courier New" pitchFamily="49" charset="0"/>
                <a:cs typeface="Courier New" pitchFamily="49" charset="0"/>
              </a:rPr>
              <a:t>$ </a:t>
            </a:r>
            <a:br>
              <a:rPr lang="en-US" sz="1050" dirty="0">
                <a:latin typeface="Courier New" pitchFamily="49" charset="0"/>
                <a:cs typeface="Courier New" pitchFamily="49" charset="0"/>
              </a:rPr>
            </a:br>
            <a:endParaRPr lang="ru-RU" sz="105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3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/>
              <a:t>OpenEdge</a:t>
            </a:r>
            <a:r>
              <a:rPr lang="en-US" dirty="0" smtClean="0"/>
              <a:t> </a:t>
            </a:r>
            <a:r>
              <a:rPr lang="en-US" dirty="0" err="1" smtClean="0"/>
              <a:t>DataServer</a:t>
            </a:r>
            <a:r>
              <a:rPr lang="en-US" dirty="0" smtClean="0"/>
              <a:t> for ORACLE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4724400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441" y="1844824"/>
            <a:ext cx="390525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04864"/>
            <a:ext cx="388620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828" y="2492549"/>
            <a:ext cx="3895725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77108"/>
            <a:ext cx="3810000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149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/>
              <a:t>OpenEdge</a:t>
            </a:r>
            <a:r>
              <a:rPr lang="en-US" dirty="0" smtClean="0"/>
              <a:t> </a:t>
            </a:r>
            <a:r>
              <a:rPr lang="en-US" dirty="0" err="1" smtClean="0"/>
              <a:t>DataServer</a:t>
            </a:r>
            <a:r>
              <a:rPr lang="en-US" dirty="0" smtClean="0"/>
              <a:t> for ORACLE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72258"/>
            <a:ext cx="3857625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03" y="1484784"/>
            <a:ext cx="42291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983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latin typeface="+mn-lt"/>
              </a:rPr>
              <a:t>Содержание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50000"/>
              <a:buFont typeface="Wingdings" pitchFamily="2" charset="2"/>
              <a:buChar char="§"/>
            </a:pPr>
            <a:r>
              <a:rPr lang="en-US" dirty="0" smtClean="0"/>
              <a:t>ODBC/JDBC </a:t>
            </a:r>
            <a:r>
              <a:rPr lang="ru-RU" dirty="0" smtClean="0"/>
              <a:t>доступ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50000"/>
              <a:buFont typeface="Wingdings" pitchFamily="2" charset="2"/>
              <a:buChar char="§"/>
            </a:pPr>
            <a:r>
              <a:rPr lang="en-US" dirty="0" err="1" smtClean="0"/>
              <a:t>ADO.RecordSet</a:t>
            </a:r>
            <a:endParaRPr lang="en-US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50000"/>
              <a:buFont typeface="Wingdings" pitchFamily="2" charset="2"/>
              <a:buChar char="§"/>
            </a:pPr>
            <a:r>
              <a:rPr lang="en-US" dirty="0" smtClean="0"/>
              <a:t>OE </a:t>
            </a:r>
            <a:r>
              <a:rPr lang="en-US" dirty="0" err="1" smtClean="0"/>
              <a:t>DataServer</a:t>
            </a:r>
            <a:endParaRPr lang="en-US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50000"/>
              <a:buFont typeface="Wingdings" pitchFamily="2" charset="2"/>
              <a:buChar char="§"/>
            </a:pPr>
            <a:r>
              <a:rPr lang="en-US" dirty="0" smtClean="0"/>
              <a:t>Java/</a:t>
            </a:r>
            <a:r>
              <a:rPr lang="en-US" dirty="0" err="1" smtClean="0"/>
              <a:t>.Net</a:t>
            </a:r>
            <a:r>
              <a:rPr lang="en-US" dirty="0" smtClean="0"/>
              <a:t> </a:t>
            </a:r>
            <a:r>
              <a:rPr lang="en-US" dirty="0" err="1" smtClean="0"/>
              <a:t>OpenClient</a:t>
            </a:r>
            <a:endParaRPr lang="en-US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50000"/>
              <a:buFont typeface="Wingdings" pitchFamily="2" charset="2"/>
              <a:buChar char="§"/>
            </a:pPr>
            <a:r>
              <a:rPr lang="en-US" dirty="0" smtClean="0"/>
              <a:t>Web-</a:t>
            </a:r>
            <a:r>
              <a:rPr lang="ru-RU" dirty="0" smtClean="0"/>
              <a:t>сервисы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50000"/>
              <a:buFont typeface="Wingdings" pitchFamily="2" charset="2"/>
              <a:buChar char="§"/>
            </a:pPr>
            <a:r>
              <a:rPr lang="en-US" dirty="0" err="1" smtClean="0"/>
              <a:t>SonicMQ</a:t>
            </a:r>
            <a:endParaRPr lang="en-US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50000"/>
              <a:buFont typeface="Wingdings" pitchFamily="2" charset="2"/>
              <a:buChar char="§"/>
            </a:pPr>
            <a:r>
              <a:rPr lang="ru-RU" dirty="0" smtClean="0"/>
              <a:t>Вопросы и обсуждение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96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/>
              <a:t>OpenEdge</a:t>
            </a:r>
            <a:r>
              <a:rPr lang="en-US" dirty="0" smtClean="0"/>
              <a:t> </a:t>
            </a:r>
            <a:r>
              <a:rPr lang="en-US" dirty="0" err="1" smtClean="0"/>
              <a:t>Dataserver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844824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ORACLE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MS SQL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ODBC (Sybase, DB2)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2924944"/>
            <a:ext cx="81369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Сергей Климов . Разработка приложений с </a:t>
            </a:r>
            <a:r>
              <a:rPr lang="en-US" dirty="0" smtClean="0"/>
              <a:t>Oracle </a:t>
            </a:r>
            <a:r>
              <a:rPr lang="en-US" dirty="0" err="1" smtClean="0"/>
              <a:t>DataServer</a:t>
            </a:r>
            <a:r>
              <a:rPr lang="en-US" dirty="0" smtClean="0"/>
              <a:t> ( RPUG 2010)</a:t>
            </a:r>
            <a:endParaRPr lang="ru-RU" dirty="0" smtClean="0"/>
          </a:p>
          <a:p>
            <a:r>
              <a:rPr lang="en-US" sz="1400" dirty="0" smtClean="0">
                <a:hlinkClick r:id="rId2" invalidUrl="ftp://ftp.progress-tech.ru/pub/marketing/Progress_Users_Conference_2010_presentations/ProgressOE_Session/Developing ABL applications with OE Oracle Data Server_Klimov_BIS.pps"/>
              </a:rPr>
              <a:t>ftp://ftp.progress-tech.ru/pub/marketing/Progress_Users_Conference_2010_presentations/ProgressOE_Session/Developing%20ABL%20applications%20with%20OE%20Oracle%20Data%20Server_Klimov_BIS.pps</a:t>
            </a:r>
            <a:endParaRPr lang="ru-RU" sz="1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38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JAVA/</a:t>
            </a:r>
            <a:r>
              <a:rPr lang="en-US" dirty="0" err="1" smtClean="0"/>
              <a:t>.Net</a:t>
            </a:r>
            <a:r>
              <a:rPr lang="en-US" dirty="0" smtClean="0"/>
              <a:t> </a:t>
            </a:r>
            <a:r>
              <a:rPr lang="en-US" dirty="0" err="1" smtClean="0"/>
              <a:t>OpenClient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55679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Настройка песочницы</a:t>
            </a:r>
            <a:r>
              <a:rPr lang="en-US" dirty="0" smtClean="0"/>
              <a:t>: stateless </a:t>
            </a:r>
            <a:r>
              <a:rPr lang="ru-RU" dirty="0" smtClean="0"/>
              <a:t>сервер приложений</a:t>
            </a:r>
            <a:r>
              <a:rPr lang="en-US" dirty="0" smtClean="0"/>
              <a:t> </a:t>
            </a:r>
            <a:r>
              <a:rPr lang="ru-RU" dirty="0" smtClean="0"/>
              <a:t>и клиент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39469"/>
            <a:ext cx="6924675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15869"/>
            <a:ext cx="2428875" cy="77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9588" y="3637235"/>
            <a:ext cx="3886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http://pro4gl.ru/webinar/customer.p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09120"/>
            <a:ext cx="4552950" cy="164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55576" y="621529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7"/>
              </a:rPr>
              <a:t>http://pro4gl.ru/webinar/ascall.p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467" y="3441576"/>
            <a:ext cx="1514475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208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JAVA/</a:t>
            </a:r>
            <a:r>
              <a:rPr lang="en-US" dirty="0" err="1" smtClean="0"/>
              <a:t>.Net</a:t>
            </a:r>
            <a:r>
              <a:rPr lang="en-US" dirty="0" smtClean="0"/>
              <a:t> </a:t>
            </a:r>
            <a:r>
              <a:rPr lang="en-US" dirty="0" err="1" smtClean="0"/>
              <a:t>OpenClient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1700808"/>
            <a:ext cx="5619750" cy="42291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1259632" y="1988840"/>
            <a:ext cx="5619750" cy="42291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73002"/>
            <a:ext cx="5781675" cy="432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605" y="2564904"/>
            <a:ext cx="5076825" cy="4105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259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JAVA/</a:t>
            </a:r>
            <a:r>
              <a:rPr lang="en-US" dirty="0" err="1" smtClean="0"/>
              <a:t>.Net</a:t>
            </a:r>
            <a:r>
              <a:rPr lang="en-US" dirty="0" smtClean="0"/>
              <a:t> </a:t>
            </a:r>
            <a:r>
              <a:rPr lang="en-US" dirty="0" err="1" smtClean="0"/>
              <a:t>OpenClient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647607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COMPILE </a:t>
            </a:r>
            <a:r>
              <a:rPr lang="en-US" strike="sngStrike" dirty="0" smtClean="0"/>
              <a:t>MIN-SIZE=YES</a:t>
            </a:r>
            <a:endParaRPr lang="ru-RU" strike="sngStrike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2678"/>
            <a:ext cx="5048250" cy="318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1907704" y="2420888"/>
            <a:ext cx="5010150" cy="3133725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468991"/>
            <a:ext cx="7848871" cy="501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49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65" y="1885474"/>
            <a:ext cx="7839075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JAVA/</a:t>
            </a:r>
            <a:r>
              <a:rPr lang="en-US" dirty="0" err="1" smtClean="0"/>
              <a:t>.Net</a:t>
            </a:r>
            <a:r>
              <a:rPr lang="en-US" dirty="0" smtClean="0"/>
              <a:t> </a:t>
            </a:r>
            <a:r>
              <a:rPr lang="en-US" dirty="0" err="1" smtClean="0"/>
              <a:t>OpenClient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6065" y="151614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http://pro4gl.ru/webinar/jcl.zip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65" y="5589240"/>
            <a:ext cx="375285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535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Web-services: </a:t>
            </a:r>
            <a:r>
              <a:rPr lang="ru-RU" dirty="0" smtClean="0"/>
              <a:t>Вызов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6288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Анализ </a:t>
            </a:r>
            <a:r>
              <a:rPr lang="en-US" dirty="0" smtClean="0"/>
              <a:t>WSDL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979767"/>
            <a:ext cx="6390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Сервис ЦБ РФ </a:t>
            </a:r>
            <a:r>
              <a:rPr lang="en-US" u="sng" dirty="0" smtClean="0">
                <a:hlinkClick r:id="rId3"/>
              </a:rPr>
              <a:t>http://www.cbr.ru/DailyInfoWebServ/DailyInfo.asmx</a:t>
            </a:r>
            <a:r>
              <a:rPr lang="ru-RU" u="sng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685097"/>
            <a:ext cx="7632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#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bprowsdldoc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http://www.cbr.ru/DailyInfoWebServ/DailyInfo.asmx?WSDL</a:t>
            </a:r>
            <a:endParaRPr lang="ru-RU" sz="12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62096"/>
            <a:ext cx="56673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32" y="3625947"/>
            <a:ext cx="3060576" cy="308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64" y="1594416"/>
            <a:ext cx="5148808" cy="519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61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Web-services: </a:t>
            </a:r>
            <a:r>
              <a:rPr lang="ru-RU" dirty="0" smtClean="0"/>
              <a:t>Вызов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23641"/>
            <a:ext cx="6124575" cy="3248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523843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http://pro4gl.ru/webinar/cbr.p</a:t>
            </a:r>
            <a:endParaRPr lang="ru-RU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02971"/>
            <a:ext cx="8546926" cy="492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41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Web-services: </a:t>
            </a:r>
            <a:r>
              <a:rPr lang="ru-RU" dirty="0" smtClean="0"/>
              <a:t>Публикация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59743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2"/>
              </a:rPr>
              <a:t>http://tomcat.apache.org/download-70.cgi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0258" y="1966764"/>
            <a:ext cx="60147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&lt;Context path="/</a:t>
            </a:r>
            <a:r>
              <a:rPr lang="en-US" sz="1000" dirty="0" err="1"/>
              <a:t>wsa</a:t>
            </a:r>
            <a:r>
              <a:rPr lang="en-US" sz="1000" dirty="0"/>
              <a:t>" </a:t>
            </a:r>
            <a:r>
              <a:rPr lang="en-US" sz="1000" dirty="0" err="1"/>
              <a:t>docBase</a:t>
            </a:r>
            <a:r>
              <a:rPr lang="en-US" sz="1000" dirty="0"/>
              <a:t>="</a:t>
            </a:r>
            <a:r>
              <a:rPr lang="en-US" sz="1000" dirty="0" err="1"/>
              <a:t>wsa</a:t>
            </a:r>
            <a:r>
              <a:rPr lang="en-US" sz="1000" dirty="0"/>
              <a:t>" debug="0" reloadable="false"&gt;</a:t>
            </a:r>
          </a:p>
          <a:p>
            <a:r>
              <a:rPr lang="en-US" sz="1000" dirty="0"/>
              <a:t>&lt;Logger </a:t>
            </a:r>
            <a:r>
              <a:rPr lang="en-US" sz="1000" dirty="0" err="1"/>
              <a:t>className</a:t>
            </a:r>
            <a:r>
              <a:rPr lang="en-US" sz="1000" dirty="0"/>
              <a:t>="</a:t>
            </a:r>
            <a:r>
              <a:rPr lang="en-US" sz="1000" dirty="0" err="1"/>
              <a:t>org.apache.catalina.logger.FileLogger</a:t>
            </a:r>
            <a:r>
              <a:rPr lang="en-US" sz="1000" dirty="0"/>
              <a:t>" prefix="</a:t>
            </a:r>
            <a:r>
              <a:rPr lang="en-US" sz="1000" dirty="0" err="1"/>
              <a:t>wsa_log</a:t>
            </a:r>
            <a:r>
              <a:rPr lang="en-US" sz="1000" dirty="0"/>
              <a:t>." suffix=".txt" timestamp="true" /&gt;</a:t>
            </a:r>
          </a:p>
          <a:p>
            <a:r>
              <a:rPr lang="en-US" sz="1000" dirty="0"/>
              <a:t>&lt;/Context</a:t>
            </a:r>
            <a:r>
              <a:rPr lang="en-US" sz="1000" dirty="0" smtClean="0"/>
              <a:t>&gt;</a:t>
            </a:r>
            <a:endParaRPr lang="ru-RU" sz="1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5981"/>
            <a:ext cx="2663938" cy="25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4116" y="5593931"/>
            <a:ext cx="38851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http://&lt;hostname&gt;:8080/wsa/wsa1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Появилась </a:t>
            </a:r>
            <a:r>
              <a:rPr lang="en-US" dirty="0" err="1" smtClean="0"/>
              <a:t>webapps</a:t>
            </a:r>
            <a:r>
              <a:rPr lang="en-US" dirty="0" smtClean="0"/>
              <a:t>/</a:t>
            </a:r>
            <a:r>
              <a:rPr lang="en-US" dirty="0" err="1" smtClean="0"/>
              <a:t>wsa</a:t>
            </a:r>
            <a:r>
              <a:rPr lang="en-US" dirty="0" smtClean="0"/>
              <a:t>/wsa1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Появился </a:t>
            </a:r>
            <a:r>
              <a:rPr lang="en-US" dirty="0" smtClean="0"/>
              <a:t>wsa1.wsa.log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250787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Копируем </a:t>
            </a:r>
            <a:r>
              <a:rPr lang="en-US" dirty="0" smtClean="0"/>
              <a:t>$DLC/</a:t>
            </a:r>
            <a:r>
              <a:rPr lang="en-US" dirty="0" err="1" smtClean="0"/>
              <a:t>servlerts</a:t>
            </a:r>
            <a:r>
              <a:rPr lang="en-US" dirty="0" smtClean="0"/>
              <a:t>/</a:t>
            </a:r>
            <a:r>
              <a:rPr lang="en-US" dirty="0" err="1" smtClean="0"/>
              <a:t>wsa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en-US" dirty="0" smtClean="0"/>
              <a:t>$TOMCAT/</a:t>
            </a:r>
            <a:r>
              <a:rPr lang="en-US" dirty="0" err="1" smtClean="0"/>
              <a:t>webapps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88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Web-services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54750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State-free asbroker1 (</a:t>
            </a:r>
            <a:r>
              <a:rPr lang="en-US" dirty="0" err="1" smtClean="0"/>
              <a:t>customer.p</a:t>
            </a:r>
            <a:r>
              <a:rPr lang="en-US" dirty="0" smtClean="0"/>
              <a:t> + sports2000)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91777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Генерация </a:t>
            </a:r>
            <a:r>
              <a:rPr lang="en-US" dirty="0" smtClean="0"/>
              <a:t>WSM</a:t>
            </a:r>
            <a:r>
              <a:rPr lang="ru-RU" dirty="0" smtClean="0"/>
              <a:t> </a:t>
            </a:r>
            <a:r>
              <a:rPr lang="en-US" dirty="0" smtClean="0"/>
              <a:t>(Web Service Mapping) </a:t>
            </a:r>
            <a:r>
              <a:rPr lang="ru-RU" dirty="0" smtClean="0"/>
              <a:t>с помощью </a:t>
            </a:r>
            <a:r>
              <a:rPr lang="en-US" dirty="0" err="1" smtClean="0"/>
              <a:t>proxygen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27" y="2310610"/>
            <a:ext cx="557212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03" y="2310610"/>
            <a:ext cx="559117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10610"/>
            <a:ext cx="58388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29000"/>
            <a:ext cx="38862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90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Web-services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5247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5147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85" y="2085975"/>
            <a:ext cx="40100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8392046" cy="166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07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ODBC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1252921" cy="451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1916832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ODBC API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23151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OE SQL Engine</a:t>
            </a: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914" y="3140968"/>
            <a:ext cx="47053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23728" y="2684515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Песочница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23728" y="5006677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SysWOW64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Firewall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36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Web-services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8010" y="1559332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Включить сервис в </a:t>
            </a:r>
            <a:r>
              <a:rPr lang="en-US" dirty="0" smtClean="0"/>
              <a:t>Status Enablement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37" y="1928664"/>
            <a:ext cx="28098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8010" y="2647474"/>
            <a:ext cx="8561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bprowsdldoc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http://192.168.56.101:8080/wsa/wsa1/wsdl?targetURI=urn:tempuri-org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37" y="3140968"/>
            <a:ext cx="545782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8437" y="5877272"/>
            <a:ext cx="5739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http://pro4gl.ru/webinar/oewebcall.p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44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Sonic MQ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62880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JMS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9981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PTP </a:t>
            </a:r>
            <a:r>
              <a:rPr lang="en-US" dirty="0"/>
              <a:t>,</a:t>
            </a:r>
            <a:r>
              <a:rPr lang="en-US" dirty="0" smtClean="0"/>
              <a:t> PUB/SUB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44386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47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Sonic MQ: </a:t>
            </a:r>
            <a:r>
              <a:rPr lang="ru-RU" dirty="0" smtClean="0"/>
              <a:t>Установка и настройка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62880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Распаковывать файлы в директории без спецсимволов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99813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Устанавливать по умолчанию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2367464"/>
            <a:ext cx="7836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Песочница – </a:t>
            </a:r>
            <a:r>
              <a:rPr lang="en-US" dirty="0" smtClean="0"/>
              <a:t>CentOS6.3 (</a:t>
            </a:r>
            <a:r>
              <a:rPr lang="en-US" dirty="0" err="1" smtClean="0"/>
              <a:t>SonicMQ</a:t>
            </a:r>
            <a:r>
              <a:rPr lang="en-US" dirty="0" smtClean="0"/>
              <a:t>, /opt/Sonic); Win8 &amp; Win2008R2 </a:t>
            </a:r>
            <a:r>
              <a:rPr lang="ru-RU" dirty="0" smtClean="0"/>
              <a:t>клиенты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1091"/>
            <a:ext cx="5796136" cy="3174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1091"/>
            <a:ext cx="7596336" cy="3236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43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Sonic MQ: </a:t>
            </a:r>
            <a:r>
              <a:rPr lang="ru-RU" dirty="0" smtClean="0"/>
              <a:t>Установка и настройка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55679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root@sonic</a:t>
            </a:r>
            <a:r>
              <a:rPr lang="en-US" dirty="0"/>
              <a:t> bin]# ./startmc.sh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2204864"/>
            <a:ext cx="4657725" cy="310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437" y="1824697"/>
            <a:ext cx="6104357" cy="4916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89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Sonic MQ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69246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85950"/>
            <a:ext cx="5334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8" y="1631454"/>
            <a:ext cx="65341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69" y="1631454"/>
            <a:ext cx="536257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50591"/>
            <a:ext cx="39528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1929"/>
            <a:ext cx="65151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793134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8"/>
              </a:rPr>
              <a:t>http://pro4gl.ru/webinar/ptpsend.p</a:t>
            </a:r>
            <a:endParaRPr lang="en-US" dirty="0" smtClean="0"/>
          </a:p>
          <a:p>
            <a:r>
              <a:rPr lang="en-US" dirty="0" smtClean="0">
                <a:hlinkClick r:id="rId9"/>
              </a:rPr>
              <a:t>http://pro4gl.ru/webinar/ptp-recv.p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31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Дополнительно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hlinkClick r:id="rId2"/>
              </a:rPr>
              <a:t>www.psdn.com</a:t>
            </a:r>
            <a:r>
              <a:rPr lang="en-US" sz="2400" dirty="0" smtClean="0"/>
              <a:t> Progress Software Developers Network</a:t>
            </a:r>
          </a:p>
          <a:p>
            <a:r>
              <a:rPr lang="en-US" sz="2400" dirty="0" smtClean="0">
                <a:hlinkClick r:id="rId3"/>
              </a:rPr>
              <a:t>www.progress-tech.ru</a:t>
            </a:r>
            <a:r>
              <a:rPr lang="en-US" sz="2400" dirty="0" smtClean="0"/>
              <a:t> </a:t>
            </a:r>
            <a:r>
              <a:rPr lang="ru-RU" sz="2400" dirty="0" smtClean="0"/>
              <a:t>Прогресс </a:t>
            </a:r>
            <a:r>
              <a:rPr lang="ru-RU" sz="2400" dirty="0" err="1" smtClean="0"/>
              <a:t>Технолоджиз</a:t>
            </a:r>
            <a:endParaRPr lang="ru-RU" sz="2400" dirty="0"/>
          </a:p>
          <a:p>
            <a:r>
              <a:rPr lang="en-US" sz="2400" dirty="0" smtClean="0">
                <a:hlinkClick r:id="rId4"/>
              </a:rPr>
              <a:t>www.virtualbox.org</a:t>
            </a:r>
            <a:r>
              <a:rPr lang="ru-RU" sz="2400" dirty="0" smtClean="0"/>
              <a:t> </a:t>
            </a:r>
            <a:r>
              <a:rPr lang="en-US" sz="2400" dirty="0" smtClean="0"/>
              <a:t>ORACLE </a:t>
            </a:r>
            <a:r>
              <a:rPr lang="en-US" sz="2400" dirty="0" err="1" smtClean="0"/>
              <a:t>VirtualBox</a:t>
            </a:r>
            <a:endParaRPr lang="en-US" sz="2400" dirty="0" smtClean="0"/>
          </a:p>
          <a:p>
            <a:r>
              <a:rPr lang="en-US" sz="2400" dirty="0" smtClean="0">
                <a:hlinkClick r:id="rId5"/>
              </a:rPr>
              <a:t>www.oracle.com</a:t>
            </a:r>
            <a:r>
              <a:rPr lang="en-US" sz="2400" dirty="0" smtClean="0"/>
              <a:t> Developer Days VM/ORACLE 11g</a:t>
            </a:r>
          </a:p>
          <a:p>
            <a:r>
              <a:rPr lang="en-US" sz="2400" dirty="0" smtClean="0">
                <a:hlinkClick r:id="rId6"/>
              </a:rPr>
              <a:t>www.microsoft.com</a:t>
            </a:r>
            <a:r>
              <a:rPr lang="en-US" sz="2400" dirty="0" smtClean="0"/>
              <a:t> Windows 2012/Windows 2008R2 trial</a:t>
            </a:r>
          </a:p>
          <a:p>
            <a:r>
              <a:rPr lang="en-US" sz="2400" dirty="0" smtClean="0">
                <a:hlinkClick r:id="rId7"/>
              </a:rPr>
              <a:t>www.centos.org</a:t>
            </a:r>
            <a:r>
              <a:rPr lang="en-US" sz="2400" dirty="0" smtClean="0"/>
              <a:t> Linux </a:t>
            </a:r>
            <a:r>
              <a:rPr lang="en-US" sz="2400" dirty="0" err="1" smtClean="0"/>
              <a:t>CentOS</a:t>
            </a:r>
            <a:endParaRPr lang="en-US" sz="2400" dirty="0" smtClean="0"/>
          </a:p>
          <a:p>
            <a:r>
              <a:rPr lang="en-US" sz="2400" dirty="0" smtClean="0">
                <a:hlinkClick r:id="rId8"/>
              </a:rPr>
              <a:t>http</a:t>
            </a:r>
            <a:r>
              <a:rPr lang="en-US" sz="2400" dirty="0">
                <a:hlinkClick r:id="rId8"/>
              </a:rPr>
              <a:t>://forum.csbi-progress.ru</a:t>
            </a:r>
            <a:r>
              <a:rPr lang="en-US" sz="2400" dirty="0" smtClean="0">
                <a:hlinkClick r:id="rId8"/>
              </a:rPr>
              <a:t>/</a:t>
            </a:r>
            <a:r>
              <a:rPr lang="en-US" sz="2400" dirty="0" smtClean="0"/>
              <a:t> </a:t>
            </a:r>
            <a:r>
              <a:rPr lang="ru-RU" sz="2400" dirty="0" smtClean="0"/>
              <a:t>Форум </a:t>
            </a:r>
            <a:r>
              <a:rPr lang="en-US" sz="2400" dirty="0" smtClean="0"/>
              <a:t>RPUG</a:t>
            </a:r>
          </a:p>
          <a:p>
            <a:r>
              <a:rPr lang="en-US" sz="2400" dirty="0" smtClean="0">
                <a:hlinkClick r:id="rId9"/>
              </a:rPr>
              <a:t>http://pro4gl.ru</a:t>
            </a:r>
            <a:r>
              <a:rPr lang="en-US" sz="2400" dirty="0" smtClean="0"/>
              <a:t> </a:t>
            </a:r>
            <a:r>
              <a:rPr lang="ru-RU" sz="2400" dirty="0" smtClean="0"/>
              <a:t>Мой сайт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4767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628800"/>
            <a:ext cx="19442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Q</a:t>
            </a:r>
            <a:endParaRPr lang="ru-RU" sz="16000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6612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Дмитрий </a:t>
            </a:r>
            <a:r>
              <a:rPr lang="ru-RU" dirty="0" err="1" smtClean="0"/>
              <a:t>Лишафаев</a:t>
            </a:r>
            <a:endParaRPr lang="en-US" dirty="0" smtClean="0"/>
          </a:p>
          <a:p>
            <a:r>
              <a:rPr lang="en-US" dirty="0" smtClean="0"/>
              <a:t>http://pro4gl.ru</a:t>
            </a:r>
            <a:endParaRPr lang="ru-RU" dirty="0" smtClean="0"/>
          </a:p>
          <a:p>
            <a:r>
              <a:rPr lang="en-US" dirty="0" smtClean="0"/>
              <a:t>dmi@pro4gl.ru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18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ODBC: </a:t>
            </a:r>
            <a:r>
              <a:rPr lang="en-US" dirty="0" err="1" smtClean="0"/>
              <a:t>OpenEdge</a:t>
            </a:r>
            <a:r>
              <a:rPr lang="en-US" dirty="0" smtClean="0"/>
              <a:t> server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ServerType</a:t>
            </a:r>
            <a:r>
              <a:rPr lang="en-US" dirty="0" smtClean="0"/>
              <a:t> SQL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20288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234888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proserve</a:t>
            </a:r>
            <a:r>
              <a:rPr lang="en-US" dirty="0" smtClean="0"/>
              <a:t> DB –H </a:t>
            </a:r>
            <a:r>
              <a:rPr lang="en-US" dirty="0" err="1" smtClean="0"/>
              <a:t>h</a:t>
            </a:r>
            <a:r>
              <a:rPr lang="en-US" dirty="0" smtClean="0"/>
              <a:t> –S </a:t>
            </a:r>
            <a:r>
              <a:rPr lang="en-US" dirty="0" err="1" smtClean="0"/>
              <a:t>s</a:t>
            </a:r>
            <a:r>
              <a:rPr lang="en-US" dirty="0" smtClean="0"/>
              <a:t> –</a:t>
            </a:r>
            <a:r>
              <a:rPr lang="en-US" dirty="0" err="1" smtClean="0"/>
              <a:t>ServerType</a:t>
            </a:r>
            <a:r>
              <a:rPr lang="en-US" dirty="0" smtClean="0"/>
              <a:t> 4GL</a:t>
            </a:r>
          </a:p>
          <a:p>
            <a:r>
              <a:rPr lang="en-US" dirty="0" err="1"/>
              <a:t>p</a:t>
            </a:r>
            <a:r>
              <a:rPr lang="en-US" dirty="0" err="1" smtClean="0"/>
              <a:t>roserve</a:t>
            </a:r>
            <a:r>
              <a:rPr lang="en-US" dirty="0" smtClean="0"/>
              <a:t> DB –H </a:t>
            </a:r>
            <a:r>
              <a:rPr lang="en-US" dirty="0" err="1" smtClean="0"/>
              <a:t>h</a:t>
            </a:r>
            <a:r>
              <a:rPr lang="en-US" dirty="0" smtClean="0"/>
              <a:t> –S </a:t>
            </a:r>
            <a:r>
              <a:rPr lang="en-US" dirty="0" err="1" smtClean="0"/>
              <a:t>s</a:t>
            </a:r>
            <a:r>
              <a:rPr lang="en-US" dirty="0" smtClean="0"/>
              <a:t> –m3 –</a:t>
            </a:r>
            <a:r>
              <a:rPr lang="en-US" dirty="0" err="1" smtClean="0"/>
              <a:t>ServerType</a:t>
            </a:r>
            <a:r>
              <a:rPr lang="en-US" dirty="0" smtClean="0"/>
              <a:t> SQL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82258" y="5161358"/>
            <a:ext cx="3573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Песочница</a:t>
            </a:r>
            <a:r>
              <a:rPr lang="en-US" dirty="0" smtClean="0"/>
              <a:t>: OE 11.2 fathom </a:t>
            </a:r>
            <a:r>
              <a:rPr lang="en-US" dirty="0" err="1" smtClean="0"/>
              <a:t>db</a:t>
            </a:r>
            <a:endParaRPr lang="ru-RU" dirty="0" smtClean="0"/>
          </a:p>
          <a:p>
            <a:endParaRPr lang="ru-RU" dirty="0"/>
          </a:p>
          <a:p>
            <a:r>
              <a:rPr lang="en-US" dirty="0" smtClean="0"/>
              <a:t>Win 2012 -&gt; Linux OE 11.2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55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ODBC/win32: </a:t>
            </a:r>
            <a:r>
              <a:rPr lang="ru-RU" dirty="0" smtClean="0"/>
              <a:t>Клиент</a:t>
            </a:r>
            <a:endParaRPr lang="ru-RU" dirty="0"/>
          </a:p>
        </p:txBody>
      </p:sp>
      <p:pic>
        <p:nvPicPr>
          <p:cNvPr id="6" name="Рисунок 5"/>
          <p:cNvPicPr/>
          <p:nvPr>
            <p:custDataLst>
              <p:custData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76870"/>
            <a:ext cx="4572000" cy="341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781" y="1484784"/>
            <a:ext cx="3971925" cy="47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018" y="2636912"/>
            <a:ext cx="321945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530" y="2913137"/>
            <a:ext cx="1876425" cy="1504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528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ODBC/win32: </a:t>
            </a:r>
            <a:r>
              <a:rPr lang="ru-RU" dirty="0" smtClean="0"/>
              <a:t>Клиент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3962400" cy="479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75841"/>
            <a:ext cx="3914775" cy="4752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134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ODBC/win32: </a:t>
            </a:r>
            <a:r>
              <a:rPr lang="ru-RU" dirty="0" smtClean="0"/>
              <a:t>Клиент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3961" y="1691516"/>
            <a:ext cx="4684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http://www.aquafold.com/aquadatastudio.html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" y="2132856"/>
            <a:ext cx="6002437" cy="4501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353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ODBC/UNIX: </a:t>
            </a:r>
            <a:r>
              <a:rPr lang="ru-RU" dirty="0"/>
              <a:t>К</a:t>
            </a:r>
            <a:r>
              <a:rPr lang="ru-RU" dirty="0" smtClean="0"/>
              <a:t>лиент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98884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Переменные</a:t>
            </a:r>
          </a:p>
          <a:p>
            <a:r>
              <a:rPr lang="en-US" dirty="0" smtClean="0"/>
              <a:t>LD_LIBRARY_PATH=$DLC/</a:t>
            </a:r>
            <a:r>
              <a:rPr lang="en-US" dirty="0" err="1" smtClean="0"/>
              <a:t>odbc</a:t>
            </a:r>
            <a:r>
              <a:rPr lang="en-US" dirty="0" smtClean="0"/>
              <a:t>/lib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63517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 Compiler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66015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OpenEdge</a:t>
            </a:r>
            <a:r>
              <a:rPr lang="en-US" dirty="0" smtClean="0"/>
              <a:t> SQL Client (minimum)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17" y="3068960"/>
            <a:ext cx="5905500" cy="330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156176" y="161950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CentOS</a:t>
            </a:r>
            <a:r>
              <a:rPr lang="en-US" dirty="0" smtClean="0"/>
              <a:t> 6.3 -&gt; Win 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94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ODBC/UNIX: </a:t>
            </a:r>
            <a:r>
              <a:rPr lang="ru-RU" dirty="0" smtClean="0"/>
              <a:t>Клиент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844824"/>
            <a:ext cx="82089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Настроенная среда +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# </a:t>
            </a:r>
            <a:r>
              <a:rPr lang="en-US" sz="1600" dirty="0"/>
              <a:t>ODBCINST=/home/test/</a:t>
            </a:r>
            <a:r>
              <a:rPr lang="en-US" sz="1600" dirty="0" err="1"/>
              <a:t>odbcinst.ini;export</a:t>
            </a:r>
            <a:r>
              <a:rPr lang="en-US" sz="1600" dirty="0"/>
              <a:t> ODBCINST</a:t>
            </a:r>
            <a:endParaRPr lang="ru-RU" sz="1600" dirty="0"/>
          </a:p>
          <a:p>
            <a:r>
              <a:rPr lang="en-US" sz="1600" dirty="0" smtClean="0"/>
              <a:t># </a:t>
            </a:r>
            <a:r>
              <a:rPr lang="en-US" sz="1600" dirty="0"/>
              <a:t>LD_LIBRARY_PATH=$LD_LIBRARY_PATH:/</a:t>
            </a:r>
            <a:r>
              <a:rPr lang="en-US" sz="1600" dirty="0" err="1"/>
              <a:t>usr</a:t>
            </a:r>
            <a:r>
              <a:rPr lang="en-US" sz="1600" dirty="0"/>
              <a:t>/</a:t>
            </a:r>
            <a:r>
              <a:rPr lang="en-US" sz="1600" dirty="0" err="1"/>
              <a:t>dlc</a:t>
            </a:r>
            <a:r>
              <a:rPr lang="en-US" sz="1600" dirty="0"/>
              <a:t>/</a:t>
            </a:r>
            <a:r>
              <a:rPr lang="en-US" sz="1600" dirty="0" err="1"/>
              <a:t>odbc</a:t>
            </a:r>
            <a:r>
              <a:rPr lang="en-US" sz="1600" dirty="0"/>
              <a:t>/lib:$DLC/</a:t>
            </a:r>
            <a:r>
              <a:rPr lang="en-US" sz="1600" dirty="0" err="1"/>
              <a:t>lib;export</a:t>
            </a:r>
            <a:r>
              <a:rPr lang="en-US" sz="1600" dirty="0"/>
              <a:t> LD_LIBRARY_PATH</a:t>
            </a:r>
            <a:endParaRPr lang="ru-RU" sz="1600" dirty="0"/>
          </a:p>
          <a:p>
            <a:r>
              <a:rPr lang="en-US" sz="1600" dirty="0" smtClean="0"/>
              <a:t># </a:t>
            </a:r>
            <a:r>
              <a:rPr lang="en-US" sz="1600" dirty="0"/>
              <a:t>PATH=$PATH:/</a:t>
            </a:r>
            <a:r>
              <a:rPr lang="en-US" sz="1600" dirty="0" err="1" smtClean="0"/>
              <a:t>usr</a:t>
            </a:r>
            <a:r>
              <a:rPr lang="en-US" sz="1600" dirty="0" smtClean="0"/>
              <a:t>/</a:t>
            </a:r>
            <a:r>
              <a:rPr lang="en-US" sz="1600" dirty="0" err="1" smtClean="0"/>
              <a:t>dlc</a:t>
            </a:r>
            <a:r>
              <a:rPr lang="en-US" sz="1600" dirty="0" smtClean="0"/>
              <a:t>/</a:t>
            </a:r>
            <a:r>
              <a:rPr lang="en-US" sz="1600" dirty="0" err="1" smtClean="0"/>
              <a:t>odbc</a:t>
            </a:r>
            <a:r>
              <a:rPr lang="en-US" sz="1600" dirty="0" smtClean="0"/>
              <a:t>/</a:t>
            </a:r>
            <a:r>
              <a:rPr lang="en-US" sz="1600" dirty="0" err="1" smtClean="0"/>
              <a:t>bin;export</a:t>
            </a:r>
            <a:r>
              <a:rPr lang="en-US" sz="1600" dirty="0" smtClean="0"/>
              <a:t> PATH</a:t>
            </a:r>
            <a:endParaRPr lang="ru-RU" sz="1600" dirty="0"/>
          </a:p>
          <a:p>
            <a:r>
              <a:rPr lang="en-US" sz="1600" dirty="0" smtClean="0"/>
              <a:t># </a:t>
            </a:r>
            <a:r>
              <a:rPr lang="en-US" sz="1600" dirty="0"/>
              <a:t>ODBCINI=/home/test/</a:t>
            </a:r>
            <a:r>
              <a:rPr lang="en-US" sz="1600" dirty="0" err="1"/>
              <a:t>odbc.ini;export</a:t>
            </a:r>
            <a:r>
              <a:rPr lang="en-US" sz="1600" dirty="0"/>
              <a:t> ODBCINI</a:t>
            </a:r>
            <a:endParaRPr lang="ru-RU" sz="1600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62697"/>
            <a:ext cx="28956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688" y="3573016"/>
            <a:ext cx="3048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5894759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http://pro4gl.ru/webinar/odbc.ini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36665" y="443711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6"/>
              </a:rPr>
              <a:t>http://pro4gl.ru/webinar/odbcinst.ini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94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58c59a3e-655c-4e62-bd0d-af910c2b36d3" Revision="1" Stencil="System.MyShapes" StencilVersion="1.0"/>
</Control>
</file>

<file path=customXml/itemProps1.xml><?xml version="1.0" encoding="utf-8"?>
<ds:datastoreItem xmlns:ds="http://schemas.openxmlformats.org/officeDocument/2006/customXml" ds:itemID="{F6C22929-7888-4F67-99FD-95BEF34C73B1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683</Words>
  <Application>Microsoft Office PowerPoint</Application>
  <PresentationFormat>Экран (4:3)</PresentationFormat>
  <Paragraphs>241</Paragraphs>
  <Slides>36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Обмен данными с “внешними” средами</vt:lpstr>
      <vt:lpstr>Содержание</vt:lpstr>
      <vt:lpstr>ODBC</vt:lpstr>
      <vt:lpstr>ODBC: OpenEdge server</vt:lpstr>
      <vt:lpstr>ODBC/win32: Клиент</vt:lpstr>
      <vt:lpstr>ODBC/win32: Клиент</vt:lpstr>
      <vt:lpstr>ODBC/win32: Клиент</vt:lpstr>
      <vt:lpstr>ODBC/UNIX: Клиент</vt:lpstr>
      <vt:lpstr>ODBC/UNIX: Клиент</vt:lpstr>
      <vt:lpstr>ODBC/UNIX: Клиент</vt:lpstr>
      <vt:lpstr>JDBC</vt:lpstr>
      <vt:lpstr>JDBC</vt:lpstr>
      <vt:lpstr>From OpenEdge to foreign DB</vt:lpstr>
      <vt:lpstr>ADO.RecordSet</vt:lpstr>
      <vt:lpstr>ADO.RecordSet</vt:lpstr>
      <vt:lpstr>ADO.RecordSet</vt:lpstr>
      <vt:lpstr>OpenEdge DataServer for ORACLE</vt:lpstr>
      <vt:lpstr>OpenEdge DataServer for ORACLE</vt:lpstr>
      <vt:lpstr>OpenEdge DataServer for ORACLE</vt:lpstr>
      <vt:lpstr>OpenEdge Dataserver</vt:lpstr>
      <vt:lpstr>JAVA/.Net OpenClient</vt:lpstr>
      <vt:lpstr>JAVA/.Net OpenClient</vt:lpstr>
      <vt:lpstr>JAVA/.Net OpenClient</vt:lpstr>
      <vt:lpstr>JAVA/.Net OpenClient</vt:lpstr>
      <vt:lpstr>Web-services: Вызов</vt:lpstr>
      <vt:lpstr>Web-services: Вызов</vt:lpstr>
      <vt:lpstr>Web-services: Публикация</vt:lpstr>
      <vt:lpstr>Web-services</vt:lpstr>
      <vt:lpstr>Web-services</vt:lpstr>
      <vt:lpstr>Web-services</vt:lpstr>
      <vt:lpstr>Sonic MQ</vt:lpstr>
      <vt:lpstr>Sonic MQ: Установка и настройка</vt:lpstr>
      <vt:lpstr>Sonic MQ: Установка и настройка</vt:lpstr>
      <vt:lpstr>Sonic MQ</vt:lpstr>
      <vt:lpstr>Дополнительно</vt:lpstr>
      <vt:lpstr>Вопросы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Обмен данными с “внешними” средами</dc:title>
  <dc:creator>dmi</dc:creator>
  <cp:lastModifiedBy>dmi</cp:lastModifiedBy>
  <cp:revision>66</cp:revision>
  <dcterms:created xsi:type="dcterms:W3CDTF">2013-04-15T15:19:31Z</dcterms:created>
  <dcterms:modified xsi:type="dcterms:W3CDTF">2013-04-17T06:10:50Z</dcterms:modified>
</cp:coreProperties>
</file>